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56" r:id="rId2"/>
  </p:sldIdLst>
  <p:sldSz cx="9906000" cy="6858000" type="A4"/>
  <p:notesSz cx="7102475" cy="102314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  <p15:guide id="5" pos="1577" userDrawn="1">
          <p15:clr>
            <a:srgbClr val="A4A3A4"/>
          </p15:clr>
        </p15:guide>
        <p15:guide id="6" pos="466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2A5E5"/>
    <a:srgbClr val="00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692" y="90"/>
      </p:cViewPr>
      <p:guideLst>
        <p:guide orient="horz" pos="2160"/>
        <p:guide pos="3120"/>
        <p:guide pos="1577"/>
        <p:guide pos="466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513" cy="512145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2304" y="0"/>
            <a:ext cx="3078513" cy="512145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A9D6EA14-9832-4457-B9B9-BF7C5C55F9A2}" type="datetimeFigureOut">
              <a:rPr lang="de-CH" smtClean="0"/>
              <a:t>05.05.2026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057275" y="1279525"/>
            <a:ext cx="4987925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17" y="4923461"/>
            <a:ext cx="5682643" cy="4028434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19293"/>
            <a:ext cx="3078513" cy="512145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2304" y="9719293"/>
            <a:ext cx="3078513" cy="512145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9985DA3C-BE21-45C8-AF8C-0951F22C0F81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24447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985DA3C-BE21-45C8-AF8C-0951F22C0F81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6234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18862-EAF4-424D-81C4-E8B095D3C610}" type="datetimeFigureOut">
              <a:rPr lang="de-CH" smtClean="0"/>
              <a:t>05.05.2026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4611-6436-4CB2-8AC9-3580D07AE11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56005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18862-EAF4-424D-81C4-E8B095D3C610}" type="datetimeFigureOut">
              <a:rPr lang="de-CH" smtClean="0"/>
              <a:t>05.05.2026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4611-6436-4CB2-8AC9-3580D07AE11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32272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18862-EAF4-424D-81C4-E8B095D3C610}" type="datetimeFigureOut">
              <a:rPr lang="de-CH" smtClean="0"/>
              <a:t>05.05.2026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4611-6436-4CB2-8AC9-3580D07AE11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24209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18862-EAF4-424D-81C4-E8B095D3C610}" type="datetimeFigureOut">
              <a:rPr lang="de-CH" smtClean="0"/>
              <a:t>05.05.2026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4611-6436-4CB2-8AC9-3580D07AE11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40137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18862-EAF4-424D-81C4-E8B095D3C610}" type="datetimeFigureOut">
              <a:rPr lang="de-CH" smtClean="0"/>
              <a:t>05.05.2026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4611-6436-4CB2-8AC9-3580D07AE11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33573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18862-EAF4-424D-81C4-E8B095D3C610}" type="datetimeFigureOut">
              <a:rPr lang="de-CH" smtClean="0"/>
              <a:t>05.05.2026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4611-6436-4CB2-8AC9-3580D07AE11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388409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18862-EAF4-424D-81C4-E8B095D3C610}" type="datetimeFigureOut">
              <a:rPr lang="de-CH" smtClean="0"/>
              <a:t>05.05.2026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4611-6436-4CB2-8AC9-3580D07AE11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49631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18862-EAF4-424D-81C4-E8B095D3C610}" type="datetimeFigureOut">
              <a:rPr lang="de-CH" smtClean="0"/>
              <a:t>05.05.2026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4611-6436-4CB2-8AC9-3580D07AE11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57940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18862-EAF4-424D-81C4-E8B095D3C610}" type="datetimeFigureOut">
              <a:rPr lang="de-CH" smtClean="0"/>
              <a:t>05.05.2026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4611-6436-4CB2-8AC9-3580D07AE11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7100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18862-EAF4-424D-81C4-E8B095D3C610}" type="datetimeFigureOut">
              <a:rPr lang="de-CH" smtClean="0"/>
              <a:t>05.05.2026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4611-6436-4CB2-8AC9-3580D07AE11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7980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18862-EAF4-424D-81C4-E8B095D3C610}" type="datetimeFigureOut">
              <a:rPr lang="de-CH" smtClean="0"/>
              <a:t>05.05.2026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454611-6436-4CB2-8AC9-3580D07AE11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41204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718862-EAF4-424D-81C4-E8B095D3C610}" type="datetimeFigureOut">
              <a:rPr lang="de-CH" smtClean="0"/>
              <a:t>05.05.2026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454611-6436-4CB2-8AC9-3580D07AE11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13638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5440E9E7-8483-4D2D-0A32-AA0DA22E4C7D}"/>
              </a:ext>
            </a:extLst>
          </p:cNvPr>
          <p:cNvGrpSpPr/>
          <p:nvPr/>
        </p:nvGrpSpPr>
        <p:grpSpPr>
          <a:xfrm>
            <a:off x="26545" y="145862"/>
            <a:ext cx="2503489" cy="3161011"/>
            <a:chOff x="-1" y="132090"/>
            <a:chExt cx="2503489" cy="3161011"/>
          </a:xfrm>
        </p:grpSpPr>
        <p:pic>
          <p:nvPicPr>
            <p:cNvPr id="7" name="Grafik 6">
              <a:extLst>
                <a:ext uri="{FF2B5EF4-FFF2-40B4-BE49-F238E27FC236}">
                  <a16:creationId xmlns:a16="http://schemas.microsoft.com/office/drawing/2014/main" id="{2EBD7B12-06B4-475B-6193-9F032759AFE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3073" y="816809"/>
              <a:ext cx="1441927" cy="1441927"/>
            </a:xfrm>
            <a:prstGeom prst="rect">
              <a:avLst/>
            </a:prstGeom>
          </p:spPr>
        </p:pic>
        <p:sp>
          <p:nvSpPr>
            <p:cNvPr id="9" name="Textfeld 8">
              <a:extLst>
                <a:ext uri="{FF2B5EF4-FFF2-40B4-BE49-F238E27FC236}">
                  <a16:creationId xmlns:a16="http://schemas.microsoft.com/office/drawing/2014/main" id="{3BA812AD-B9C7-A6FF-9D40-692F9007D7D6}"/>
                </a:ext>
              </a:extLst>
            </p:cNvPr>
            <p:cNvSpPr txBox="1"/>
            <p:nvPr/>
          </p:nvSpPr>
          <p:spPr>
            <a:xfrm>
              <a:off x="133350" y="2297124"/>
              <a:ext cx="2370137" cy="7232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de-CH" sz="900" b="1" dirty="0"/>
                <a:t>Departement für Justiz und Sicherheit</a:t>
              </a:r>
            </a:p>
            <a:p>
              <a:r>
                <a:rPr lang="de-CH" sz="900" dirty="0"/>
                <a:t>Kommission Gewaltprävention</a:t>
              </a:r>
            </a:p>
            <a:p>
              <a:endParaRPr lang="de-CH" sz="500" b="1" dirty="0"/>
            </a:p>
            <a:p>
              <a:r>
                <a:rPr lang="de-CH" sz="900" b="1" dirty="0"/>
                <a:t>Departement für Erziehung und Kultur</a:t>
              </a:r>
            </a:p>
            <a:p>
              <a:r>
                <a:rPr lang="de-CH" sz="900" dirty="0"/>
                <a:t>Amt für Volksschule</a:t>
              </a:r>
            </a:p>
          </p:txBody>
        </p:sp>
        <p:sp>
          <p:nvSpPr>
            <p:cNvPr id="15" name="Textfeld 14">
              <a:extLst>
                <a:ext uri="{FF2B5EF4-FFF2-40B4-BE49-F238E27FC236}">
                  <a16:creationId xmlns:a16="http://schemas.microsoft.com/office/drawing/2014/main" id="{1AA0F1B7-EC64-F299-4B52-EE9F85752483}"/>
                </a:ext>
              </a:extLst>
            </p:cNvPr>
            <p:cNvSpPr txBox="1"/>
            <p:nvPr/>
          </p:nvSpPr>
          <p:spPr>
            <a:xfrm>
              <a:off x="-1" y="132090"/>
              <a:ext cx="2503489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2A5E5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Häusliche Gewalt – was die Schule tun kann 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Ein Leitfaden für die Praxis</a:t>
              </a:r>
            </a:p>
          </p:txBody>
        </p:sp>
        <p:graphicFrame>
          <p:nvGraphicFramePr>
            <p:cNvPr id="18" name="Objekt 17">
              <a:extLst>
                <a:ext uri="{FF2B5EF4-FFF2-40B4-BE49-F238E27FC236}">
                  <a16:creationId xmlns:a16="http://schemas.microsoft.com/office/drawing/2014/main" id="{557ABC70-B4DC-13D5-15D7-938ECD657DA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102987235"/>
                </p:ext>
              </p:extLst>
            </p:nvPr>
          </p:nvGraphicFramePr>
          <p:xfrm>
            <a:off x="1463040" y="2975071"/>
            <a:ext cx="926940" cy="3180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4" imgW="1141308" imgH="391831" progId="Word.Picture.8">
                    <p:embed/>
                  </p:oleObj>
                </mc:Choice>
                <mc:Fallback>
                  <p:oleObj name="Picture" r:id="rId4" imgW="1141308" imgH="391831" progId="Word.Picture.8">
                    <p:embed/>
                    <p:pic>
                      <p:nvPicPr>
                        <p:cNvPr id="0" name="Object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63040" y="2975071"/>
                          <a:ext cx="926940" cy="31803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A1ABDDC6-2CA7-D6F4-A299-683718B2D31A}"/>
              </a:ext>
            </a:extLst>
          </p:cNvPr>
          <p:cNvGrpSpPr/>
          <p:nvPr/>
        </p:nvGrpSpPr>
        <p:grpSpPr>
          <a:xfrm>
            <a:off x="2468260" y="132090"/>
            <a:ext cx="2503489" cy="3161011"/>
            <a:chOff x="-1" y="132090"/>
            <a:chExt cx="2503489" cy="3161011"/>
          </a:xfrm>
        </p:grpSpPr>
        <p:pic>
          <p:nvPicPr>
            <p:cNvPr id="10" name="Grafik 9">
              <a:extLst>
                <a:ext uri="{FF2B5EF4-FFF2-40B4-BE49-F238E27FC236}">
                  <a16:creationId xmlns:a16="http://schemas.microsoft.com/office/drawing/2014/main" id="{CDDD01DB-604E-91C7-E01B-1830A3EA9B9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3073" y="816809"/>
              <a:ext cx="1441927" cy="1441927"/>
            </a:xfrm>
            <a:prstGeom prst="rect">
              <a:avLst/>
            </a:prstGeom>
          </p:spPr>
        </p:pic>
        <p:sp>
          <p:nvSpPr>
            <p:cNvPr id="11" name="Textfeld 10">
              <a:extLst>
                <a:ext uri="{FF2B5EF4-FFF2-40B4-BE49-F238E27FC236}">
                  <a16:creationId xmlns:a16="http://schemas.microsoft.com/office/drawing/2014/main" id="{7324F8F9-F446-7F93-AFC7-68B639E73E4F}"/>
                </a:ext>
              </a:extLst>
            </p:cNvPr>
            <p:cNvSpPr txBox="1"/>
            <p:nvPr/>
          </p:nvSpPr>
          <p:spPr>
            <a:xfrm>
              <a:off x="133350" y="2297124"/>
              <a:ext cx="2370137" cy="7232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de-CH" sz="900" b="1" dirty="0"/>
                <a:t>Departement für Justiz und Sicherheit</a:t>
              </a:r>
            </a:p>
            <a:p>
              <a:r>
                <a:rPr lang="de-CH" sz="900" dirty="0"/>
                <a:t>Kommission Gewaltprävention</a:t>
              </a:r>
            </a:p>
            <a:p>
              <a:endParaRPr lang="de-CH" sz="500" b="1" dirty="0"/>
            </a:p>
            <a:p>
              <a:r>
                <a:rPr lang="de-CH" sz="900" b="1" dirty="0"/>
                <a:t>Departement für Erziehung und Kultur</a:t>
              </a:r>
            </a:p>
            <a:p>
              <a:r>
                <a:rPr lang="de-CH" sz="900" dirty="0"/>
                <a:t>Amt für Volksschule</a:t>
              </a:r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B280BD0C-2C14-1FE6-7DCB-AC8FE97B63B8}"/>
                </a:ext>
              </a:extLst>
            </p:cNvPr>
            <p:cNvSpPr txBox="1"/>
            <p:nvPr/>
          </p:nvSpPr>
          <p:spPr>
            <a:xfrm>
              <a:off x="-1" y="132090"/>
              <a:ext cx="2503489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2A5E5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Häusliche Gewalt – was die Schule tun kann 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Ein Leitfaden für die Praxis</a:t>
              </a:r>
            </a:p>
          </p:txBody>
        </p:sp>
        <p:graphicFrame>
          <p:nvGraphicFramePr>
            <p:cNvPr id="13" name="Objekt 12">
              <a:extLst>
                <a:ext uri="{FF2B5EF4-FFF2-40B4-BE49-F238E27FC236}">
                  <a16:creationId xmlns:a16="http://schemas.microsoft.com/office/drawing/2014/main" id="{F465EFB9-B0FC-D741-9F20-7D4E60A28A4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3558124"/>
                </p:ext>
              </p:extLst>
            </p:nvPr>
          </p:nvGraphicFramePr>
          <p:xfrm>
            <a:off x="1463040" y="2975071"/>
            <a:ext cx="926940" cy="3180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4" imgW="1141308" imgH="391831" progId="Word.Picture.8">
                    <p:embed/>
                  </p:oleObj>
                </mc:Choice>
                <mc:Fallback>
                  <p:oleObj name="Picture" r:id="rId4" imgW="1141308" imgH="391831" progId="Word.Picture.8">
                    <p:embed/>
                    <p:pic>
                      <p:nvPicPr>
                        <p:cNvPr id="18" name="Objekt 17">
                          <a:extLst>
                            <a:ext uri="{FF2B5EF4-FFF2-40B4-BE49-F238E27FC236}">
                              <a16:creationId xmlns:a16="http://schemas.microsoft.com/office/drawing/2014/main" id="{557ABC70-B4DC-13D5-15D7-938ECD657DA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63040" y="2975071"/>
                          <a:ext cx="926940" cy="31803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4C45B5C7-E24C-6C60-5223-7DF3542220FF}"/>
              </a:ext>
            </a:extLst>
          </p:cNvPr>
          <p:cNvGrpSpPr/>
          <p:nvPr/>
        </p:nvGrpSpPr>
        <p:grpSpPr>
          <a:xfrm>
            <a:off x="4959190" y="145862"/>
            <a:ext cx="2503489" cy="3161011"/>
            <a:chOff x="-1" y="132090"/>
            <a:chExt cx="2503489" cy="3161011"/>
          </a:xfrm>
        </p:grpSpPr>
        <p:pic>
          <p:nvPicPr>
            <p:cNvPr id="16" name="Grafik 15">
              <a:extLst>
                <a:ext uri="{FF2B5EF4-FFF2-40B4-BE49-F238E27FC236}">
                  <a16:creationId xmlns:a16="http://schemas.microsoft.com/office/drawing/2014/main" id="{F1A627A7-52F6-8822-0C47-B0A7D3879A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3073" y="816809"/>
              <a:ext cx="1441927" cy="1441927"/>
            </a:xfrm>
            <a:prstGeom prst="rect">
              <a:avLst/>
            </a:prstGeom>
          </p:spPr>
        </p:pic>
        <p:sp>
          <p:nvSpPr>
            <p:cNvPr id="17" name="Textfeld 16">
              <a:extLst>
                <a:ext uri="{FF2B5EF4-FFF2-40B4-BE49-F238E27FC236}">
                  <a16:creationId xmlns:a16="http://schemas.microsoft.com/office/drawing/2014/main" id="{A9215486-D832-B8F5-8CC5-E20A9A29FBB5}"/>
                </a:ext>
              </a:extLst>
            </p:cNvPr>
            <p:cNvSpPr txBox="1"/>
            <p:nvPr/>
          </p:nvSpPr>
          <p:spPr>
            <a:xfrm>
              <a:off x="133350" y="2297124"/>
              <a:ext cx="2370137" cy="7232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de-CH" sz="900" b="1" dirty="0"/>
                <a:t>Departement für Justiz und Sicherheit</a:t>
              </a:r>
            </a:p>
            <a:p>
              <a:r>
                <a:rPr lang="de-CH" sz="900" dirty="0"/>
                <a:t>Kommission Gewaltprävention</a:t>
              </a:r>
            </a:p>
            <a:p>
              <a:endParaRPr lang="de-CH" sz="500" b="1" dirty="0"/>
            </a:p>
            <a:p>
              <a:r>
                <a:rPr lang="de-CH" sz="900" b="1" dirty="0"/>
                <a:t>Departement für Erziehung und Kultur</a:t>
              </a:r>
            </a:p>
            <a:p>
              <a:r>
                <a:rPr lang="de-CH" sz="900" dirty="0"/>
                <a:t>Amt für Volksschule</a:t>
              </a:r>
            </a:p>
          </p:txBody>
        </p:sp>
        <p:sp>
          <p:nvSpPr>
            <p:cNvPr id="19" name="Textfeld 18">
              <a:extLst>
                <a:ext uri="{FF2B5EF4-FFF2-40B4-BE49-F238E27FC236}">
                  <a16:creationId xmlns:a16="http://schemas.microsoft.com/office/drawing/2014/main" id="{2B4903FE-D2DF-C274-8721-107EDE31EDAD}"/>
                </a:ext>
              </a:extLst>
            </p:cNvPr>
            <p:cNvSpPr txBox="1"/>
            <p:nvPr/>
          </p:nvSpPr>
          <p:spPr>
            <a:xfrm>
              <a:off x="-1" y="132090"/>
              <a:ext cx="2503489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2A5E5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Häusliche Gewalt – was die Schule tun kann 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Ein Leitfaden für die Praxis</a:t>
              </a:r>
            </a:p>
          </p:txBody>
        </p:sp>
        <p:graphicFrame>
          <p:nvGraphicFramePr>
            <p:cNvPr id="20" name="Objekt 19">
              <a:extLst>
                <a:ext uri="{FF2B5EF4-FFF2-40B4-BE49-F238E27FC236}">
                  <a16:creationId xmlns:a16="http://schemas.microsoft.com/office/drawing/2014/main" id="{964FDFF0-711E-81B4-0B7A-7B82650D5D2C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3558124"/>
                </p:ext>
              </p:extLst>
            </p:nvPr>
          </p:nvGraphicFramePr>
          <p:xfrm>
            <a:off x="1463040" y="2975071"/>
            <a:ext cx="926940" cy="3180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4" imgW="1141308" imgH="391831" progId="Word.Picture.8">
                    <p:embed/>
                  </p:oleObj>
                </mc:Choice>
                <mc:Fallback>
                  <p:oleObj name="Picture" r:id="rId4" imgW="1141308" imgH="391831" progId="Word.Picture.8">
                    <p:embed/>
                    <p:pic>
                      <p:nvPicPr>
                        <p:cNvPr id="18" name="Objekt 17">
                          <a:extLst>
                            <a:ext uri="{FF2B5EF4-FFF2-40B4-BE49-F238E27FC236}">
                              <a16:creationId xmlns:a16="http://schemas.microsoft.com/office/drawing/2014/main" id="{557ABC70-B4DC-13D5-15D7-938ECD657DA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63040" y="2975071"/>
                          <a:ext cx="926940" cy="31803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81A846E5-CEBA-0F16-5D0E-800E31CBB7C8}"/>
              </a:ext>
            </a:extLst>
          </p:cNvPr>
          <p:cNvGrpSpPr/>
          <p:nvPr/>
        </p:nvGrpSpPr>
        <p:grpSpPr>
          <a:xfrm>
            <a:off x="7422192" y="131186"/>
            <a:ext cx="2503489" cy="3161011"/>
            <a:chOff x="-1" y="132090"/>
            <a:chExt cx="2503489" cy="3161011"/>
          </a:xfrm>
        </p:grpSpPr>
        <p:pic>
          <p:nvPicPr>
            <p:cNvPr id="22" name="Grafik 21">
              <a:extLst>
                <a:ext uri="{FF2B5EF4-FFF2-40B4-BE49-F238E27FC236}">
                  <a16:creationId xmlns:a16="http://schemas.microsoft.com/office/drawing/2014/main" id="{759DC40B-5994-1DC8-9102-ED833CD270E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3073" y="816809"/>
              <a:ext cx="1441927" cy="1441927"/>
            </a:xfrm>
            <a:prstGeom prst="rect">
              <a:avLst/>
            </a:prstGeom>
          </p:spPr>
        </p:pic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D62EA7FB-7149-7A4A-46C2-5AC9B98406A9}"/>
                </a:ext>
              </a:extLst>
            </p:cNvPr>
            <p:cNvSpPr txBox="1"/>
            <p:nvPr/>
          </p:nvSpPr>
          <p:spPr>
            <a:xfrm>
              <a:off x="133350" y="2297124"/>
              <a:ext cx="2370137" cy="7232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de-CH" sz="900" b="1" dirty="0"/>
                <a:t>Departement für Justiz und Sicherheit</a:t>
              </a:r>
            </a:p>
            <a:p>
              <a:r>
                <a:rPr lang="de-CH" sz="900" dirty="0"/>
                <a:t>Kommission Gewaltprävention</a:t>
              </a:r>
            </a:p>
            <a:p>
              <a:endParaRPr lang="de-CH" sz="500" b="1" dirty="0"/>
            </a:p>
            <a:p>
              <a:r>
                <a:rPr lang="de-CH" sz="900" b="1" dirty="0"/>
                <a:t>Departement für Erziehung und Kultur</a:t>
              </a:r>
            </a:p>
            <a:p>
              <a:r>
                <a:rPr lang="de-CH" sz="900" dirty="0"/>
                <a:t>Amt für Volksschule</a:t>
              </a:r>
            </a:p>
          </p:txBody>
        </p:sp>
        <p:sp>
          <p:nvSpPr>
            <p:cNvPr id="24" name="Textfeld 23">
              <a:extLst>
                <a:ext uri="{FF2B5EF4-FFF2-40B4-BE49-F238E27FC236}">
                  <a16:creationId xmlns:a16="http://schemas.microsoft.com/office/drawing/2014/main" id="{0714A1BB-419C-5B56-6C4B-74B997FE295C}"/>
                </a:ext>
              </a:extLst>
            </p:cNvPr>
            <p:cNvSpPr txBox="1"/>
            <p:nvPr/>
          </p:nvSpPr>
          <p:spPr>
            <a:xfrm>
              <a:off x="-1" y="132090"/>
              <a:ext cx="2503489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2A5E5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Häusliche Gewalt – was die Schule tun kann 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Ein Leitfaden für die Praxis</a:t>
              </a:r>
            </a:p>
          </p:txBody>
        </p:sp>
        <p:graphicFrame>
          <p:nvGraphicFramePr>
            <p:cNvPr id="25" name="Objekt 24">
              <a:extLst>
                <a:ext uri="{FF2B5EF4-FFF2-40B4-BE49-F238E27FC236}">
                  <a16:creationId xmlns:a16="http://schemas.microsoft.com/office/drawing/2014/main" id="{74A86741-4D44-57DE-C574-B2B053974AEA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3558124"/>
                </p:ext>
              </p:extLst>
            </p:nvPr>
          </p:nvGraphicFramePr>
          <p:xfrm>
            <a:off x="1463040" y="2975071"/>
            <a:ext cx="926940" cy="3180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4" imgW="1141308" imgH="391831" progId="Word.Picture.8">
                    <p:embed/>
                  </p:oleObj>
                </mc:Choice>
                <mc:Fallback>
                  <p:oleObj name="Picture" r:id="rId4" imgW="1141308" imgH="391831" progId="Word.Picture.8">
                    <p:embed/>
                    <p:pic>
                      <p:nvPicPr>
                        <p:cNvPr id="18" name="Objekt 17">
                          <a:extLst>
                            <a:ext uri="{FF2B5EF4-FFF2-40B4-BE49-F238E27FC236}">
                              <a16:creationId xmlns:a16="http://schemas.microsoft.com/office/drawing/2014/main" id="{557ABC70-B4DC-13D5-15D7-938ECD657DA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63040" y="2975071"/>
                          <a:ext cx="926940" cy="31803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5F41087C-251A-07BC-F7C5-4AC052B58F87}"/>
              </a:ext>
            </a:extLst>
          </p:cNvPr>
          <p:cNvGrpSpPr/>
          <p:nvPr/>
        </p:nvGrpSpPr>
        <p:grpSpPr>
          <a:xfrm>
            <a:off x="5750" y="3564899"/>
            <a:ext cx="2503489" cy="3161011"/>
            <a:chOff x="-1" y="132090"/>
            <a:chExt cx="2503489" cy="3161011"/>
          </a:xfrm>
        </p:grpSpPr>
        <p:pic>
          <p:nvPicPr>
            <p:cNvPr id="27" name="Grafik 26">
              <a:extLst>
                <a:ext uri="{FF2B5EF4-FFF2-40B4-BE49-F238E27FC236}">
                  <a16:creationId xmlns:a16="http://schemas.microsoft.com/office/drawing/2014/main" id="{9270C59A-5E7D-984B-A699-2F64232C8B6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3073" y="816809"/>
              <a:ext cx="1441927" cy="1441927"/>
            </a:xfrm>
            <a:prstGeom prst="rect">
              <a:avLst/>
            </a:prstGeom>
          </p:spPr>
        </p:pic>
        <p:sp>
          <p:nvSpPr>
            <p:cNvPr id="28" name="Textfeld 27">
              <a:extLst>
                <a:ext uri="{FF2B5EF4-FFF2-40B4-BE49-F238E27FC236}">
                  <a16:creationId xmlns:a16="http://schemas.microsoft.com/office/drawing/2014/main" id="{2DDC2BD4-BEC9-8A58-539E-2189BB85DDB7}"/>
                </a:ext>
              </a:extLst>
            </p:cNvPr>
            <p:cNvSpPr txBox="1"/>
            <p:nvPr/>
          </p:nvSpPr>
          <p:spPr>
            <a:xfrm>
              <a:off x="133350" y="2297124"/>
              <a:ext cx="2370137" cy="7232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de-CH" sz="900" b="1" dirty="0"/>
                <a:t>Departement für Justiz und Sicherheit</a:t>
              </a:r>
            </a:p>
            <a:p>
              <a:r>
                <a:rPr lang="de-CH" sz="900" dirty="0"/>
                <a:t>Kommission Gewaltprävention</a:t>
              </a:r>
            </a:p>
            <a:p>
              <a:endParaRPr lang="de-CH" sz="500" b="1" dirty="0"/>
            </a:p>
            <a:p>
              <a:r>
                <a:rPr lang="de-CH" sz="900" b="1" dirty="0"/>
                <a:t>Departement für Erziehung und Kultur</a:t>
              </a:r>
            </a:p>
            <a:p>
              <a:r>
                <a:rPr lang="de-CH" sz="900" dirty="0"/>
                <a:t>Amt für Volksschule</a:t>
              </a:r>
            </a:p>
          </p:txBody>
        </p:sp>
        <p:sp>
          <p:nvSpPr>
            <p:cNvPr id="29" name="Textfeld 28">
              <a:extLst>
                <a:ext uri="{FF2B5EF4-FFF2-40B4-BE49-F238E27FC236}">
                  <a16:creationId xmlns:a16="http://schemas.microsoft.com/office/drawing/2014/main" id="{74CE220D-60A3-88DD-7A95-FA56644C8336}"/>
                </a:ext>
              </a:extLst>
            </p:cNvPr>
            <p:cNvSpPr txBox="1"/>
            <p:nvPr/>
          </p:nvSpPr>
          <p:spPr>
            <a:xfrm>
              <a:off x="-1" y="132090"/>
              <a:ext cx="2503489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2A5E5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Häusliche Gewalt – was die Schule tun kann 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Ein Leitfaden für die Praxis</a:t>
              </a:r>
            </a:p>
          </p:txBody>
        </p:sp>
        <p:graphicFrame>
          <p:nvGraphicFramePr>
            <p:cNvPr id="30" name="Objekt 29">
              <a:extLst>
                <a:ext uri="{FF2B5EF4-FFF2-40B4-BE49-F238E27FC236}">
                  <a16:creationId xmlns:a16="http://schemas.microsoft.com/office/drawing/2014/main" id="{0974AF5E-F3B8-7827-62FD-24D7C927E64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3558124"/>
                </p:ext>
              </p:extLst>
            </p:nvPr>
          </p:nvGraphicFramePr>
          <p:xfrm>
            <a:off x="1463040" y="2975071"/>
            <a:ext cx="926940" cy="3180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4" imgW="1141308" imgH="391831" progId="Word.Picture.8">
                    <p:embed/>
                  </p:oleObj>
                </mc:Choice>
                <mc:Fallback>
                  <p:oleObj name="Picture" r:id="rId4" imgW="1141308" imgH="391831" progId="Word.Picture.8">
                    <p:embed/>
                    <p:pic>
                      <p:nvPicPr>
                        <p:cNvPr id="18" name="Objekt 17">
                          <a:extLst>
                            <a:ext uri="{FF2B5EF4-FFF2-40B4-BE49-F238E27FC236}">
                              <a16:creationId xmlns:a16="http://schemas.microsoft.com/office/drawing/2014/main" id="{557ABC70-B4DC-13D5-15D7-938ECD657DA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63040" y="2975071"/>
                          <a:ext cx="926940" cy="31803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1" name="Gruppieren 30">
            <a:extLst>
              <a:ext uri="{FF2B5EF4-FFF2-40B4-BE49-F238E27FC236}">
                <a16:creationId xmlns:a16="http://schemas.microsoft.com/office/drawing/2014/main" id="{2F3756A7-3EF6-485B-A913-19DE650323C4}"/>
              </a:ext>
            </a:extLst>
          </p:cNvPr>
          <p:cNvGrpSpPr/>
          <p:nvPr/>
        </p:nvGrpSpPr>
        <p:grpSpPr>
          <a:xfrm>
            <a:off x="2466833" y="3551127"/>
            <a:ext cx="2503489" cy="3161011"/>
            <a:chOff x="-1" y="132090"/>
            <a:chExt cx="2503489" cy="3161011"/>
          </a:xfrm>
        </p:grpSpPr>
        <p:pic>
          <p:nvPicPr>
            <p:cNvPr id="32" name="Grafik 31">
              <a:extLst>
                <a:ext uri="{FF2B5EF4-FFF2-40B4-BE49-F238E27FC236}">
                  <a16:creationId xmlns:a16="http://schemas.microsoft.com/office/drawing/2014/main" id="{BCD6E377-4E77-672C-226D-058689B7BB4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3073" y="816809"/>
              <a:ext cx="1441927" cy="1441927"/>
            </a:xfrm>
            <a:prstGeom prst="rect">
              <a:avLst/>
            </a:prstGeom>
          </p:spPr>
        </p:pic>
        <p:sp>
          <p:nvSpPr>
            <p:cNvPr id="33" name="Textfeld 32">
              <a:extLst>
                <a:ext uri="{FF2B5EF4-FFF2-40B4-BE49-F238E27FC236}">
                  <a16:creationId xmlns:a16="http://schemas.microsoft.com/office/drawing/2014/main" id="{741EDB3D-0FC9-74DE-0F22-5917FD0BAFB9}"/>
                </a:ext>
              </a:extLst>
            </p:cNvPr>
            <p:cNvSpPr txBox="1"/>
            <p:nvPr/>
          </p:nvSpPr>
          <p:spPr>
            <a:xfrm>
              <a:off x="133350" y="2297124"/>
              <a:ext cx="2370137" cy="7232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de-CH" sz="900" b="1" dirty="0"/>
                <a:t>Departement für Justiz und Sicherheit</a:t>
              </a:r>
            </a:p>
            <a:p>
              <a:r>
                <a:rPr lang="de-CH" sz="900" dirty="0"/>
                <a:t>Kommission Gewaltprävention</a:t>
              </a:r>
            </a:p>
            <a:p>
              <a:endParaRPr lang="de-CH" sz="500" b="1" dirty="0"/>
            </a:p>
            <a:p>
              <a:r>
                <a:rPr lang="de-CH" sz="900" b="1" dirty="0"/>
                <a:t>Departement für Erziehung und Kultur</a:t>
              </a:r>
            </a:p>
            <a:p>
              <a:r>
                <a:rPr lang="de-CH" sz="900" dirty="0"/>
                <a:t>Amt für Volksschule</a:t>
              </a:r>
            </a:p>
          </p:txBody>
        </p:sp>
        <p:sp>
          <p:nvSpPr>
            <p:cNvPr id="34" name="Textfeld 33">
              <a:extLst>
                <a:ext uri="{FF2B5EF4-FFF2-40B4-BE49-F238E27FC236}">
                  <a16:creationId xmlns:a16="http://schemas.microsoft.com/office/drawing/2014/main" id="{AF896822-257C-3751-BFA1-5D341B7FC2AE}"/>
                </a:ext>
              </a:extLst>
            </p:cNvPr>
            <p:cNvSpPr txBox="1"/>
            <p:nvPr/>
          </p:nvSpPr>
          <p:spPr>
            <a:xfrm>
              <a:off x="-1" y="132090"/>
              <a:ext cx="2503489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2A5E5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Häusliche Gewalt – was die Schule tun kann 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Ein Leitfaden für die Praxis</a:t>
              </a:r>
            </a:p>
          </p:txBody>
        </p:sp>
        <p:graphicFrame>
          <p:nvGraphicFramePr>
            <p:cNvPr id="35" name="Objekt 34">
              <a:extLst>
                <a:ext uri="{FF2B5EF4-FFF2-40B4-BE49-F238E27FC236}">
                  <a16:creationId xmlns:a16="http://schemas.microsoft.com/office/drawing/2014/main" id="{4360782E-C9C5-1A21-6CB1-98CDC732CD38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3558124"/>
                </p:ext>
              </p:extLst>
            </p:nvPr>
          </p:nvGraphicFramePr>
          <p:xfrm>
            <a:off x="1463040" y="2975071"/>
            <a:ext cx="926940" cy="3180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4" imgW="1141308" imgH="391831" progId="Word.Picture.8">
                    <p:embed/>
                  </p:oleObj>
                </mc:Choice>
                <mc:Fallback>
                  <p:oleObj name="Picture" r:id="rId4" imgW="1141308" imgH="391831" progId="Word.Picture.8">
                    <p:embed/>
                    <p:pic>
                      <p:nvPicPr>
                        <p:cNvPr id="18" name="Objekt 17">
                          <a:extLst>
                            <a:ext uri="{FF2B5EF4-FFF2-40B4-BE49-F238E27FC236}">
                              <a16:creationId xmlns:a16="http://schemas.microsoft.com/office/drawing/2014/main" id="{557ABC70-B4DC-13D5-15D7-938ECD657DA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63040" y="2975071"/>
                          <a:ext cx="926940" cy="31803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36" name="Gruppieren 35">
            <a:extLst>
              <a:ext uri="{FF2B5EF4-FFF2-40B4-BE49-F238E27FC236}">
                <a16:creationId xmlns:a16="http://schemas.microsoft.com/office/drawing/2014/main" id="{67534582-EE44-45E7-942A-8D19848370CC}"/>
              </a:ext>
            </a:extLst>
          </p:cNvPr>
          <p:cNvGrpSpPr/>
          <p:nvPr/>
        </p:nvGrpSpPr>
        <p:grpSpPr>
          <a:xfrm>
            <a:off x="4927916" y="3551127"/>
            <a:ext cx="2503489" cy="3161011"/>
            <a:chOff x="-1" y="132090"/>
            <a:chExt cx="2503489" cy="3161011"/>
          </a:xfrm>
        </p:grpSpPr>
        <p:pic>
          <p:nvPicPr>
            <p:cNvPr id="37" name="Grafik 36">
              <a:extLst>
                <a:ext uri="{FF2B5EF4-FFF2-40B4-BE49-F238E27FC236}">
                  <a16:creationId xmlns:a16="http://schemas.microsoft.com/office/drawing/2014/main" id="{D72683EC-0DCF-ED05-C7B9-1250200B83A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3073" y="816809"/>
              <a:ext cx="1441927" cy="1441927"/>
            </a:xfrm>
            <a:prstGeom prst="rect">
              <a:avLst/>
            </a:prstGeom>
          </p:spPr>
        </p:pic>
        <p:sp>
          <p:nvSpPr>
            <p:cNvPr id="38" name="Textfeld 37">
              <a:extLst>
                <a:ext uri="{FF2B5EF4-FFF2-40B4-BE49-F238E27FC236}">
                  <a16:creationId xmlns:a16="http://schemas.microsoft.com/office/drawing/2014/main" id="{1B4673C8-9A85-88E2-7159-72A6D93CF40D}"/>
                </a:ext>
              </a:extLst>
            </p:cNvPr>
            <p:cNvSpPr txBox="1"/>
            <p:nvPr/>
          </p:nvSpPr>
          <p:spPr>
            <a:xfrm>
              <a:off x="133350" y="2297124"/>
              <a:ext cx="2370137" cy="7232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de-CH" sz="900" b="1" dirty="0"/>
                <a:t>Departement für Justiz und Sicherheit</a:t>
              </a:r>
            </a:p>
            <a:p>
              <a:r>
                <a:rPr lang="de-CH" sz="900" dirty="0"/>
                <a:t>Kommission Gewaltprävention</a:t>
              </a:r>
            </a:p>
            <a:p>
              <a:endParaRPr lang="de-CH" sz="500" b="1" dirty="0"/>
            </a:p>
            <a:p>
              <a:r>
                <a:rPr lang="de-CH" sz="900" b="1" dirty="0"/>
                <a:t>Departement für Erziehung und Kultur</a:t>
              </a:r>
            </a:p>
            <a:p>
              <a:r>
                <a:rPr lang="de-CH" sz="900" dirty="0"/>
                <a:t>Amt für Volksschule</a:t>
              </a:r>
            </a:p>
          </p:txBody>
        </p:sp>
        <p:sp>
          <p:nvSpPr>
            <p:cNvPr id="39" name="Textfeld 38">
              <a:extLst>
                <a:ext uri="{FF2B5EF4-FFF2-40B4-BE49-F238E27FC236}">
                  <a16:creationId xmlns:a16="http://schemas.microsoft.com/office/drawing/2014/main" id="{A23E1716-435E-C504-E066-9F3881C487DF}"/>
                </a:ext>
              </a:extLst>
            </p:cNvPr>
            <p:cNvSpPr txBox="1"/>
            <p:nvPr/>
          </p:nvSpPr>
          <p:spPr>
            <a:xfrm>
              <a:off x="-1" y="132090"/>
              <a:ext cx="2503489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2A5E5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Häusliche Gewalt – was die Schule tun kann 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Ein Leitfaden für die Praxis</a:t>
              </a:r>
            </a:p>
          </p:txBody>
        </p:sp>
        <p:graphicFrame>
          <p:nvGraphicFramePr>
            <p:cNvPr id="40" name="Objekt 39">
              <a:extLst>
                <a:ext uri="{FF2B5EF4-FFF2-40B4-BE49-F238E27FC236}">
                  <a16:creationId xmlns:a16="http://schemas.microsoft.com/office/drawing/2014/main" id="{EE9A6C54-5A8D-EB83-4AAE-6BBD9ABE85FD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3558124"/>
                </p:ext>
              </p:extLst>
            </p:nvPr>
          </p:nvGraphicFramePr>
          <p:xfrm>
            <a:off x="1463040" y="2975071"/>
            <a:ext cx="926940" cy="3180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4" imgW="1141308" imgH="391831" progId="Word.Picture.8">
                    <p:embed/>
                  </p:oleObj>
                </mc:Choice>
                <mc:Fallback>
                  <p:oleObj name="Picture" r:id="rId4" imgW="1141308" imgH="391831" progId="Word.Picture.8">
                    <p:embed/>
                    <p:pic>
                      <p:nvPicPr>
                        <p:cNvPr id="18" name="Objekt 17">
                          <a:extLst>
                            <a:ext uri="{FF2B5EF4-FFF2-40B4-BE49-F238E27FC236}">
                              <a16:creationId xmlns:a16="http://schemas.microsoft.com/office/drawing/2014/main" id="{557ABC70-B4DC-13D5-15D7-938ECD657DA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63040" y="2975071"/>
                          <a:ext cx="926940" cy="31803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41" name="Gruppieren 40">
            <a:extLst>
              <a:ext uri="{FF2B5EF4-FFF2-40B4-BE49-F238E27FC236}">
                <a16:creationId xmlns:a16="http://schemas.microsoft.com/office/drawing/2014/main" id="{0B64BB14-03D6-A3F9-98F8-EE87C68750F3}"/>
              </a:ext>
            </a:extLst>
          </p:cNvPr>
          <p:cNvGrpSpPr/>
          <p:nvPr/>
        </p:nvGrpSpPr>
        <p:grpSpPr>
          <a:xfrm>
            <a:off x="7413462" y="3550223"/>
            <a:ext cx="2503489" cy="3161011"/>
            <a:chOff x="-1" y="132090"/>
            <a:chExt cx="2503489" cy="3161011"/>
          </a:xfrm>
        </p:grpSpPr>
        <p:pic>
          <p:nvPicPr>
            <p:cNvPr id="42" name="Grafik 41">
              <a:extLst>
                <a:ext uri="{FF2B5EF4-FFF2-40B4-BE49-F238E27FC236}">
                  <a16:creationId xmlns:a16="http://schemas.microsoft.com/office/drawing/2014/main" id="{61E228F0-2074-ED46-E03A-1E7A347CA2C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3073" y="816809"/>
              <a:ext cx="1441927" cy="1441927"/>
            </a:xfrm>
            <a:prstGeom prst="rect">
              <a:avLst/>
            </a:prstGeom>
          </p:spPr>
        </p:pic>
        <p:sp>
          <p:nvSpPr>
            <p:cNvPr id="43" name="Textfeld 42">
              <a:extLst>
                <a:ext uri="{FF2B5EF4-FFF2-40B4-BE49-F238E27FC236}">
                  <a16:creationId xmlns:a16="http://schemas.microsoft.com/office/drawing/2014/main" id="{9D09B546-6C55-21B1-0CF8-12A322D01FE2}"/>
                </a:ext>
              </a:extLst>
            </p:cNvPr>
            <p:cNvSpPr txBox="1"/>
            <p:nvPr/>
          </p:nvSpPr>
          <p:spPr>
            <a:xfrm>
              <a:off x="133350" y="2297124"/>
              <a:ext cx="2370137" cy="7232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de-CH" sz="900" b="1" dirty="0"/>
                <a:t>Departement für Justiz und Sicherheit</a:t>
              </a:r>
            </a:p>
            <a:p>
              <a:r>
                <a:rPr lang="de-CH" sz="900" dirty="0"/>
                <a:t>Kommission Gewaltprävention</a:t>
              </a:r>
            </a:p>
            <a:p>
              <a:endParaRPr lang="de-CH" sz="500" b="1" dirty="0"/>
            </a:p>
            <a:p>
              <a:r>
                <a:rPr lang="de-CH" sz="900" b="1" dirty="0"/>
                <a:t>Departement für Erziehung und Kultur</a:t>
              </a:r>
            </a:p>
            <a:p>
              <a:r>
                <a:rPr lang="de-CH" sz="900" dirty="0"/>
                <a:t>Amt für Volksschule</a:t>
              </a:r>
            </a:p>
          </p:txBody>
        </p:sp>
        <p:sp>
          <p:nvSpPr>
            <p:cNvPr id="44" name="Textfeld 43">
              <a:extLst>
                <a:ext uri="{FF2B5EF4-FFF2-40B4-BE49-F238E27FC236}">
                  <a16:creationId xmlns:a16="http://schemas.microsoft.com/office/drawing/2014/main" id="{F2AB0FF5-4353-7BF6-1D3B-50E501C9316F}"/>
                </a:ext>
              </a:extLst>
            </p:cNvPr>
            <p:cNvSpPr txBox="1"/>
            <p:nvPr/>
          </p:nvSpPr>
          <p:spPr>
            <a:xfrm>
              <a:off x="-1" y="132090"/>
              <a:ext cx="2503489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12A5E5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Häusliche Gewalt – was die Schule tun kann </a:t>
              </a:r>
            </a:p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CH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Ein Leitfaden für die Praxis</a:t>
              </a:r>
            </a:p>
          </p:txBody>
        </p:sp>
        <p:graphicFrame>
          <p:nvGraphicFramePr>
            <p:cNvPr id="45" name="Objekt 44">
              <a:extLst>
                <a:ext uri="{FF2B5EF4-FFF2-40B4-BE49-F238E27FC236}">
                  <a16:creationId xmlns:a16="http://schemas.microsoft.com/office/drawing/2014/main" id="{38CA45AF-8AED-8C5B-13D8-34E75B1DC43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73558124"/>
                </p:ext>
              </p:extLst>
            </p:nvPr>
          </p:nvGraphicFramePr>
          <p:xfrm>
            <a:off x="1463040" y="2975071"/>
            <a:ext cx="926940" cy="3180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Picture" r:id="rId6" imgW="1141308" imgH="391831" progId="Word.Picture.8">
                    <p:embed/>
                  </p:oleObj>
                </mc:Choice>
                <mc:Fallback>
                  <p:oleObj name="Picture" r:id="rId6" imgW="1141308" imgH="391831" progId="Word.Picture.8">
                    <p:embed/>
                    <p:pic>
                      <p:nvPicPr>
                        <p:cNvPr id="18" name="Objekt 17">
                          <a:extLst>
                            <a:ext uri="{FF2B5EF4-FFF2-40B4-BE49-F238E27FC236}">
                              <a16:creationId xmlns:a16="http://schemas.microsoft.com/office/drawing/2014/main" id="{557ABC70-B4DC-13D5-15D7-938ECD657DA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63040" y="2975071"/>
                          <a:ext cx="926940" cy="318030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1437852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225</Words>
  <Application>Microsoft Office PowerPoint</Application>
  <PresentationFormat>A4-Papier (210 x 297 mm)</PresentationFormat>
  <Paragraphs>57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2</vt:i4>
      </vt:variant>
      <vt:variant>
        <vt:lpstr>Folientitel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Office</vt:lpstr>
      <vt:lpstr>Picture</vt:lpstr>
      <vt:lpstr>Microsoft Word Picture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Granwehr Eva</dc:creator>
  <cp:lastModifiedBy>Köhler Denise</cp:lastModifiedBy>
  <cp:revision>5</cp:revision>
  <cp:lastPrinted>2026-05-05T14:09:02Z</cp:lastPrinted>
  <dcterms:created xsi:type="dcterms:W3CDTF">2026-05-05T11:20:11Z</dcterms:created>
  <dcterms:modified xsi:type="dcterms:W3CDTF">2026-05-05T14:17:50Z</dcterms:modified>
</cp:coreProperties>
</file>