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  <p:sldMasterId id="2147483663" r:id="rId3"/>
    <p:sldMasterId id="2147483689" r:id="rId4"/>
    <p:sldMasterId id="2147483691" r:id="rId5"/>
  </p:sldMasterIdLst>
  <p:notesMasterIdLst>
    <p:notesMasterId r:id="rId14"/>
  </p:notesMasterIdLst>
  <p:handoutMasterIdLst>
    <p:handoutMasterId r:id="rId15"/>
  </p:handoutMasterIdLst>
  <p:sldIdLst>
    <p:sldId id="499" r:id="rId6"/>
    <p:sldId id="568" r:id="rId7"/>
    <p:sldId id="3786" r:id="rId8"/>
    <p:sldId id="3787" r:id="rId9"/>
    <p:sldId id="569" r:id="rId10"/>
    <p:sldId id="3783" r:id="rId11"/>
    <p:sldId id="3785" r:id="rId12"/>
    <p:sldId id="560" r:id="rId13"/>
  </p:sldIdLst>
  <p:sldSz cx="12192000" cy="6858000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770A37B-883A-4A13-ADD6-ACF09E58C9FD}">
          <p14:sldIdLst>
            <p14:sldId id="499"/>
            <p14:sldId id="568"/>
            <p14:sldId id="3786"/>
            <p14:sldId id="3787"/>
            <p14:sldId id="569"/>
            <p14:sldId id="3783"/>
            <p14:sldId id="3785"/>
            <p14:sldId id="5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5" userDrawn="1">
          <p15:clr>
            <a:srgbClr val="A4A3A4"/>
          </p15:clr>
        </p15:guide>
        <p15:guide id="2" orient="horz" pos="3973" userDrawn="1">
          <p15:clr>
            <a:srgbClr val="A4A3A4"/>
          </p15:clr>
        </p15:guide>
        <p15:guide id="3" orient="horz" pos="1516" userDrawn="1">
          <p15:clr>
            <a:srgbClr val="A4A3A4"/>
          </p15:clr>
        </p15:guide>
        <p15:guide id="4" pos="520" userDrawn="1">
          <p15:clr>
            <a:srgbClr val="A4A3A4"/>
          </p15:clr>
        </p15:guide>
        <p15:guide id="5" pos="7164" userDrawn="1">
          <p15:clr>
            <a:srgbClr val="A4A3A4"/>
          </p15:clr>
        </p15:guide>
        <p15:guide id="6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 Varenne" initials="AV" lastIdx="3" clrIdx="0">
    <p:extLst>
      <p:ext uri="{19B8F6BF-5375-455C-9EA6-DF929625EA0E}">
        <p15:presenceInfo xmlns:p15="http://schemas.microsoft.com/office/powerpoint/2012/main" userId="Anne Varen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9E0D"/>
    <a:srgbClr val="92D050"/>
    <a:srgbClr val="99FF33"/>
    <a:srgbClr val="3F6C12"/>
    <a:srgbClr val="FFC000"/>
    <a:srgbClr val="C00000"/>
    <a:srgbClr val="F75E09"/>
    <a:srgbClr val="CC00FF"/>
    <a:srgbClr val="CC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97" autoAdjust="0"/>
  </p:normalViewPr>
  <p:slideViewPr>
    <p:cSldViewPr snapToGrid="0" snapToObjects="1" showGuides="1">
      <p:cViewPr varScale="1">
        <p:scale>
          <a:sx n="75" d="100"/>
          <a:sy n="75" d="100"/>
        </p:scale>
        <p:origin x="65" y="96"/>
      </p:cViewPr>
      <p:guideLst>
        <p:guide orient="horz" pos="1025"/>
        <p:guide orient="horz" pos="3973"/>
        <p:guide orient="horz" pos="1516"/>
        <p:guide pos="520"/>
        <p:guide pos="7164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5" d="100"/>
          <a:sy n="75" d="100"/>
        </p:scale>
        <p:origin x="30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chbearbeitung\Documents\Franzisca%20Rupp\F&#252;r%20Anne\Heterogenit&#228;t%20und%20Integration\260428%20Umfrage%20Heterogenit&#228;t%20Integration%20TKH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chbearbeitung\Documents\Franzisca%20Rupp\F&#252;r%20Anne\Heterogenit&#228;t%20und%20Integration\260428%20Umfrage%20Heterogenit&#228;t%20Integration%20TKH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chbearbeitung\Nextcloud\Bildung%20Thurgau\Bildung%20Thurgau%20ab%201.1.2023\5%20Gesch&#228;ftsleitung\5.9%20Politische%20Themen\EduTime\Auswertungen\M&#228;rz%202026\260317%20Rohdaten%20zusammengef&#252;hrt%20Jan%20bis%20M&#228;rz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Welche vier Forderungen soll die Geschäftsleitung Bildung Thurgau besonders stark verfolgen und in die politischen Prozesse eingeben?</a:t>
            </a:r>
          </a:p>
        </c:rich>
      </c:tx>
      <c:layout>
        <c:manualLayout>
          <c:xMode val="edge"/>
          <c:yMode val="edge"/>
          <c:x val="0.10811975065616798"/>
          <c:y val="2.30923702081513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99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388-4D44-9432-0EA1AE28B01F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88-4D44-9432-0EA1AE28B01F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388-4D44-9432-0EA1AE28B0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'Ebene Schulgemeinde'!$A$4:$A$7</c:f>
              <c:strCache>
                <c:ptCount val="4"/>
                <c:pt idx="0">
                  <c:v>Nötige Ressourcen für Tragfähigkeit Regelklasse schaffen</c:v>
                </c:pt>
                <c:pt idx="1">
                  <c:v>Schulgemeinde hat sonderpädagogisch ausgebildetes Fachpersonal</c:v>
                </c:pt>
                <c:pt idx="2">
                  <c:v>Mitarbeit im Förderteam wird zeitlich entlastet</c:v>
                </c:pt>
                <c:pt idx="3">
                  <c:v>Je höher Heterogenität, umso kleinere Klasse</c:v>
                </c:pt>
              </c:strCache>
            </c:strRef>
          </c:cat>
          <c:val>
            <c:numRef>
              <c:f>'Ebene Schulgemeinde'!$B$4:$B$7</c:f>
              <c:numCache>
                <c:formatCode>0%</c:formatCode>
                <c:ptCount val="4"/>
                <c:pt idx="0">
                  <c:v>0.87670000000000003</c:v>
                </c:pt>
                <c:pt idx="1">
                  <c:v>0.65749999999999997</c:v>
                </c:pt>
                <c:pt idx="2">
                  <c:v>0.53420000000000001</c:v>
                </c:pt>
                <c:pt idx="3">
                  <c:v>0.4521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FF-48C3-A144-54A39EE868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679660127"/>
        <c:axId val="679657727"/>
      </c:barChart>
      <c:catAx>
        <c:axId val="67966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79657727"/>
        <c:crosses val="autoZero"/>
        <c:auto val="1"/>
        <c:lblAlgn val="ctr"/>
        <c:lblOffset val="100"/>
        <c:noMultiLvlLbl val="0"/>
      </c:catAx>
      <c:valAx>
        <c:axId val="67965772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79660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de-CH" sz="2400" b="1" dirty="0">
                <a:latin typeface="Arial" panose="020B0604020202020204" pitchFamily="34" charset="0"/>
                <a:cs typeface="Arial" panose="020B0604020202020204" pitchFamily="34" charset="0"/>
              </a:rPr>
              <a:t>Welche vier Forderungen soll die Geschäftsleitung Bildung Thurgau besonders stark verfolgen und in die politischen Prozesse eingeben?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4.2166791411115323E-3"/>
          <c:y val="0.28894343135910522"/>
          <c:w val="0.9989498616835536"/>
          <c:h val="0.3993926932504547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CC6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69E0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C54-427F-BB89-CD870EF3236C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54-427F-BB89-CD870EF3236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C54-427F-BB89-CD870EF3236C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54-427F-BB89-CD870EF3236C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C54-427F-BB89-CD870EF323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'Ebene Kanton'!$A$4:$A$8</c:f>
              <c:strCache>
                <c:ptCount val="5"/>
                <c:pt idx="0">
                  <c:v>Zweite Entlastungslektion für Klassenlehrpersonen Volksschule</c:v>
                </c:pt>
                <c:pt idx="1">
                  <c:v>Mehr zeitliche Ressourcen bei einer InS für Klassenlehrpersonen</c:v>
                </c:pt>
                <c:pt idx="2">
                  <c:v>Anstellungs- und Arbeitsbedingungen SHP wie Nachbarkantone</c:v>
                </c:pt>
                <c:pt idx="3">
                  <c:v>Mitarbeit im Förderteam wird zeitlich entlastet</c:v>
                </c:pt>
                <c:pt idx="4">
                  <c:v>Höhere finanzielle Beteiligung im Kindergarten</c:v>
                </c:pt>
              </c:strCache>
            </c:strRef>
          </c:cat>
          <c:val>
            <c:numRef>
              <c:f>'Ebene Kanton'!$B$4:$B$8</c:f>
              <c:numCache>
                <c:formatCode>0%</c:formatCode>
                <c:ptCount val="5"/>
                <c:pt idx="0">
                  <c:v>0.55000000000000004</c:v>
                </c:pt>
                <c:pt idx="1">
                  <c:v>0.55000000000000004</c:v>
                </c:pt>
                <c:pt idx="2">
                  <c:v>0.55000000000000004</c:v>
                </c:pt>
                <c:pt idx="3">
                  <c:v>0.5333</c:v>
                </c:pt>
                <c:pt idx="4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99-42EC-81A1-1109885F2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23408511"/>
        <c:axId val="723403711"/>
      </c:barChart>
      <c:catAx>
        <c:axId val="723408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23403711"/>
        <c:crosses val="autoZero"/>
        <c:auto val="1"/>
        <c:lblAlgn val="ctr"/>
        <c:lblOffset val="100"/>
        <c:noMultiLvlLbl val="0"/>
      </c:catAx>
      <c:valAx>
        <c:axId val="72340371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34085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lang="en-US" sz="16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de-CH" sz="1600" b="1" i="0" u="none" strike="noStrike" kern="1200" baseline="0" noProof="0" dirty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Anzahl Einträge pro Kategorie</a:t>
            </a:r>
          </a:p>
          <a:p>
            <a:pPr algn="ctr">
              <a:defRPr lang="en-US" sz="1600" b="1"/>
            </a:pPr>
            <a:r>
              <a:rPr lang="de-CH" sz="1600" b="1" i="0" u="none" strike="noStrike" kern="1200" baseline="0" noProof="0" dirty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 =11'966</a:t>
            </a:r>
          </a:p>
        </c:rich>
      </c:tx>
      <c:layout>
        <c:manualLayout>
          <c:xMode val="edge"/>
          <c:yMode val="edge"/>
          <c:x val="0.3127101500990415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6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458929327960707"/>
          <c:y val="0.10940594059405941"/>
          <c:w val="0.80520817244501208"/>
          <c:h val="0.827648514851485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'Einträge Kategorie'!$B$15</c:f>
              <c:strCache>
                <c:ptCount val="1"/>
                <c:pt idx="0">
                  <c:v>Anzahl Einträge</c:v>
                </c:pt>
              </c:strCache>
            </c:strRef>
          </c:tx>
          <c:spPr>
            <a:solidFill>
              <a:srgbClr val="069E0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B98-4FD9-8879-580BC52E3213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B98-4FD9-8879-580BC52E3213}"/>
              </c:ext>
            </c:extLst>
          </c:dPt>
          <c:dPt>
            <c:idx val="2"/>
            <c:invertIfNegative val="0"/>
            <c:bubble3D val="0"/>
            <c:spPr>
              <a:solidFill>
                <a:srgbClr val="99FF3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B98-4FD9-8879-580BC52E321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98-4FD9-8879-580BC52E3213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B98-4FD9-8879-580BC52E3213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98-4FD9-8879-580BC52E32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'Einträge Kategorie'!$A$16:$A$25</c:f>
              <c:strCache>
                <c:ptCount val="10"/>
                <c:pt idx="0">
                  <c:v>Krank</c:v>
                </c:pt>
                <c:pt idx="1">
                  <c:v>Kontakt / Information Klasse</c:v>
                </c:pt>
                <c:pt idx="2">
                  <c:v>Ohne Angabe</c:v>
                </c:pt>
                <c:pt idx="3">
                  <c:v>Elternarbeit Klasse</c:v>
                </c:pt>
                <c:pt idx="4">
                  <c:v>Kontakt / Information SuS</c:v>
                </c:pt>
                <c:pt idx="5">
                  <c:v>Administration SuS</c:v>
                </c:pt>
                <c:pt idx="6">
                  <c:v>Administration Klasse</c:v>
                </c:pt>
                <c:pt idx="7">
                  <c:v>Arbeit mit / für Klasse</c:v>
                </c:pt>
                <c:pt idx="8">
                  <c:v>Arbeit mit / für SuS</c:v>
                </c:pt>
                <c:pt idx="9">
                  <c:v>Elternarbeit SuS</c:v>
                </c:pt>
              </c:strCache>
            </c:strRef>
          </c:cat>
          <c:val>
            <c:numRef>
              <c:f>'Einträge Kategorie'!$B$16:$B$25</c:f>
              <c:numCache>
                <c:formatCode>General</c:formatCode>
                <c:ptCount val="10"/>
                <c:pt idx="0">
                  <c:v>94</c:v>
                </c:pt>
                <c:pt idx="1">
                  <c:v>399</c:v>
                </c:pt>
                <c:pt idx="2">
                  <c:v>449</c:v>
                </c:pt>
                <c:pt idx="3">
                  <c:v>482</c:v>
                </c:pt>
                <c:pt idx="4">
                  <c:v>873</c:v>
                </c:pt>
                <c:pt idx="5">
                  <c:v>1017</c:v>
                </c:pt>
                <c:pt idx="6">
                  <c:v>1500</c:v>
                </c:pt>
                <c:pt idx="7">
                  <c:v>2137</c:v>
                </c:pt>
                <c:pt idx="8">
                  <c:v>2211</c:v>
                </c:pt>
                <c:pt idx="9">
                  <c:v>2804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8-4FD9-8879-580BC52E32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300604015"/>
        <c:axId val="1300604975"/>
      </c:barChart>
      <c:catAx>
        <c:axId val="1300604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300604975"/>
        <c:crosses val="autoZero"/>
        <c:auto val="1"/>
        <c:lblAlgn val="ctr"/>
        <c:lblOffset val="100"/>
        <c:noMultiLvlLbl val="0"/>
      </c:catAx>
      <c:valAx>
        <c:axId val="13006049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300604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r">
              <a:defRPr sz="1300"/>
            </a:lvl1pPr>
          </a:lstStyle>
          <a:p>
            <a:fld id="{29A3428A-0EAC-D14B-8809-EF7F041CE098}" type="datetime1">
              <a:rPr lang="de-CH" smtClean="0"/>
              <a:t>30.04.2026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r">
              <a:defRPr sz="1300"/>
            </a:lvl1pPr>
          </a:lstStyle>
          <a:p>
            <a:fld id="{9E75FBBA-8BAD-A44A-A249-F9918A52C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329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/>
          <a:lstStyle>
            <a:lvl1pPr algn="r">
              <a:defRPr sz="1300"/>
            </a:lvl1pPr>
          </a:lstStyle>
          <a:p>
            <a:fld id="{2EDB992D-D27E-EA43-A416-D9283E538F88}" type="datetime1">
              <a:rPr lang="de-CH" smtClean="0"/>
              <a:t>30.04.2026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6525" y="766763"/>
            <a:ext cx="6826250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9" tIns="49520" rIns="99039" bIns="495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39" tIns="49520" rIns="99039" bIns="495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1730"/>
          </a:xfrm>
          <a:prstGeom prst="rect">
            <a:avLst/>
          </a:prstGeom>
        </p:spPr>
        <p:txBody>
          <a:bodyPr vert="horz" lIns="99039" tIns="49520" rIns="99039" bIns="49520" rtlCol="0" anchor="b"/>
          <a:lstStyle>
            <a:lvl1pPr algn="r">
              <a:defRPr sz="1300"/>
            </a:lvl1pPr>
          </a:lstStyle>
          <a:p>
            <a:fld id="{08725BF7-D5E1-6B40-B2B6-3A6C0D0A36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3669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6525" y="766763"/>
            <a:ext cx="6826250" cy="384016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25BF7-D5E1-6B40-B2B6-3A6C0D0A362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643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CH" altLang="de-DE"/>
          </a:p>
        </p:txBody>
      </p:sp>
      <p:sp>
        <p:nvSpPr>
          <p:cNvPr id="81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8649" indent="-287942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51768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12475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73183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33890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94598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55304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916012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E1B19-AC64-4D86-B1C2-EC018A8D41CF}" type="slidenum">
              <a:rPr kumimoji="0" lang="de-CH" altLang="de-DE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CH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B3E27-BC77-454E-F1BA-06CF16A1E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>
            <a:extLst>
              <a:ext uri="{FF2B5EF4-FFF2-40B4-BE49-F238E27FC236}">
                <a16:creationId xmlns:a16="http://schemas.microsoft.com/office/drawing/2014/main" id="{D6A2E115-123A-2F82-2E8C-8D4E044658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izenplatzhalter 2">
            <a:extLst>
              <a:ext uri="{FF2B5EF4-FFF2-40B4-BE49-F238E27FC236}">
                <a16:creationId xmlns:a16="http://schemas.microsoft.com/office/drawing/2014/main" id="{DCBE2871-1F34-4165-1B3A-0A6F1A173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CH" altLang="de-DE"/>
          </a:p>
        </p:txBody>
      </p:sp>
      <p:sp>
        <p:nvSpPr>
          <p:cNvPr id="8196" name="Foliennummernplatzhalter 3">
            <a:extLst>
              <a:ext uri="{FF2B5EF4-FFF2-40B4-BE49-F238E27FC236}">
                <a16:creationId xmlns:a16="http://schemas.microsoft.com/office/drawing/2014/main" id="{1C32B4A5-64B0-D4F4-6576-A99DA1848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8649" indent="-287942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51768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12475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73183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33890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94598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55304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916012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E1B19-AC64-4D86-B1C2-EC018A8D41CF}" type="slidenum">
              <a:rPr kumimoji="0" lang="de-CH" altLang="de-DE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CH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156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25480-885D-5BA2-C312-F42ADD771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>
            <a:extLst>
              <a:ext uri="{FF2B5EF4-FFF2-40B4-BE49-F238E27FC236}">
                <a16:creationId xmlns:a16="http://schemas.microsoft.com/office/drawing/2014/main" id="{ED731647-0B9D-3EB6-1443-D4A0AC0B64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izenplatzhalter 2">
            <a:extLst>
              <a:ext uri="{FF2B5EF4-FFF2-40B4-BE49-F238E27FC236}">
                <a16:creationId xmlns:a16="http://schemas.microsoft.com/office/drawing/2014/main" id="{B97DE638-FEF9-2625-0BA4-46BC60DC1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CH" altLang="de-DE"/>
          </a:p>
        </p:txBody>
      </p:sp>
      <p:sp>
        <p:nvSpPr>
          <p:cNvPr id="8196" name="Foliennummernplatzhalter 3">
            <a:extLst>
              <a:ext uri="{FF2B5EF4-FFF2-40B4-BE49-F238E27FC236}">
                <a16:creationId xmlns:a16="http://schemas.microsoft.com/office/drawing/2014/main" id="{4840AEE9-62F9-FA29-D005-414C783006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8649" indent="-287942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51768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12475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73183" indent="-23035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33890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94598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55304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916012" indent="-2303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E1B19-AC64-4D86-B1C2-EC018A8D41CF}" type="slidenum">
              <a:rPr kumimoji="0" lang="de-CH" altLang="de-DE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CH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010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6525" y="766763"/>
            <a:ext cx="6826250" cy="384016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725BF7-D5E1-6B40-B2B6-3A6C0D0A3625}" type="slidenum">
              <a:rPr kumimoji="0" lang="de-D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346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6"/>
          <p:cNvSpPr/>
          <p:nvPr userDrawn="1"/>
        </p:nvSpPr>
        <p:spPr>
          <a:xfrm>
            <a:off x="0" y="2406651"/>
            <a:ext cx="12192000" cy="3906838"/>
          </a:xfrm>
          <a:prstGeom prst="rect">
            <a:avLst/>
          </a:prstGeom>
          <a:solidFill>
            <a:srgbClr val="94C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99200" y="2727976"/>
            <a:ext cx="10572759" cy="1657761"/>
          </a:xfrm>
          <a:prstGeom prst="rect">
            <a:avLst/>
          </a:prstGeom>
        </p:spPr>
        <p:txBody>
          <a:bodyPr lIns="0" bIns="0"/>
          <a:lstStyle>
            <a:lvl1pPr algn="l">
              <a:defRPr lang="de-DE" sz="5200" b="0" dirty="0">
                <a:solidFill>
                  <a:schemeClr val="bg1"/>
                </a:solidFill>
              </a:defRPr>
            </a:lvl1pPr>
          </a:lstStyle>
          <a:p>
            <a:pPr lvl="0" algn="l"/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00099" y="6356361"/>
            <a:ext cx="2654300" cy="365125"/>
          </a:xfrm>
        </p:spPr>
        <p:txBody>
          <a:bodyPr/>
          <a:lstStyle>
            <a:lvl1pPr algn="l">
              <a:lnSpc>
                <a:spcPct val="130000"/>
              </a:lnSpc>
              <a:defRPr/>
            </a:lvl1pPr>
          </a:lstStyle>
          <a:p>
            <a:r>
              <a:rPr lang="de-DE" dirty="0"/>
              <a:t>11.06.2025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1" y="6356361"/>
            <a:ext cx="2635251" cy="365125"/>
          </a:xfrm>
        </p:spPr>
        <p:txBody>
          <a:bodyPr/>
          <a:lstStyle>
            <a:lvl1pPr algn="r">
              <a:lnSpc>
                <a:spcPct val="130000"/>
              </a:lnSpc>
              <a:defRPr/>
            </a:lvl1pPr>
          </a:lstStyle>
          <a:p>
            <a:fld id="{C834C7BB-D197-C04A-9D52-DB308D182D0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Rechteck 6"/>
          <p:cNvSpPr/>
          <p:nvPr userDrawn="1"/>
        </p:nvSpPr>
        <p:spPr>
          <a:xfrm>
            <a:off x="0" y="11"/>
            <a:ext cx="12192000" cy="212271"/>
          </a:xfrm>
          <a:prstGeom prst="rect">
            <a:avLst/>
          </a:prstGeom>
          <a:solidFill>
            <a:srgbClr val="94C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4FDB71B3-8562-4188-564E-CA560D64DECB}"/>
              </a:ext>
            </a:extLst>
          </p:cNvPr>
          <p:cNvGrpSpPr/>
          <p:nvPr userDrawn="1"/>
        </p:nvGrpSpPr>
        <p:grpSpPr>
          <a:xfrm>
            <a:off x="0" y="263333"/>
            <a:ext cx="12202421" cy="2143318"/>
            <a:chOff x="-15632" y="237356"/>
            <a:chExt cx="12202421" cy="2143318"/>
          </a:xfrm>
        </p:grpSpPr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CDCF6866-6180-A85C-FFBA-677DB0F5B7B1}"/>
                </a:ext>
              </a:extLst>
            </p:cNvPr>
            <p:cNvSpPr/>
            <p:nvPr userDrawn="1"/>
          </p:nvSpPr>
          <p:spPr>
            <a:xfrm>
              <a:off x="-5211" y="237356"/>
              <a:ext cx="12192000" cy="214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0A1219A5-4D77-E8CD-3663-30871936E3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15632" y="237356"/>
              <a:ext cx="4050819" cy="2143318"/>
            </a:xfrm>
            <a:prstGeom prst="rect">
              <a:avLst/>
            </a:prstGeom>
            <a:ln>
              <a:noFill/>
            </a:ln>
          </p:spPr>
        </p:pic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69D68B71-F0CF-F3EE-E842-D66E0A987DE8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8126369" y="238674"/>
              <a:ext cx="4050000" cy="214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de-CH" b="0" kern="100" spc="0" baseline="0" dirty="0">
                  <a:solidFill>
                    <a:schemeClr val="tx1"/>
                  </a:solidFill>
                  <a:latin typeface="+mj-lt"/>
                </a:rPr>
                <a:t>Berufsorganisation der Lehrerinnen</a:t>
              </a:r>
            </a:p>
            <a:p>
              <a:pPr algn="l"/>
              <a:r>
                <a:rPr lang="de-CH" b="0" kern="100" spc="0" baseline="0" dirty="0">
                  <a:solidFill>
                    <a:schemeClr val="tx1"/>
                  </a:solidFill>
                  <a:latin typeface="+mj-lt"/>
                </a:rPr>
                <a:t>und Lehrer des Kantons Thurgau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949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A9099-7601-1E4C-44FE-282798188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93A341-4D2F-0E90-B817-608F5D3AD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525E96-31AF-44D6-153D-266AA3B0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946025-BEA2-C4EF-E1DC-E4E91DBE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46221A-138B-3434-75A7-ECD334B5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2730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AF1783-A8FD-A7BD-3F55-D8BE77C4F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EE4396-4E5F-D330-D5A3-94E2C3B1D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3A93D7-82F7-F38C-4038-1EB083CFF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C45726-34D2-F5A9-2756-2CD1E2F4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1213C8-4699-50BA-5753-DC2F0291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DAC880-AB04-D43B-0C7F-4CAD5612F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585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1449D-C7B1-FFDE-CDA2-BF01A642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8AF276-1535-06E5-CAB2-0D45F0829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9A6DBC-81B7-0C28-4F04-98CDDDFDE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AC9BBF-D136-B361-261C-24CEBBDCD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D33D8E5-AEAD-75BB-4A9E-809D7E761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17CAE4-2E97-4AB3-603D-39F25735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AE2F5CC-DC0A-8826-4E77-7E84B968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0431849-87EA-B983-EAB8-DC9B9EC4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51350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5B4E6C-A9B5-1EB2-A2E0-20B4360B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370308-F10A-DB53-601C-4E13D0DA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7149B70-7C38-A091-6EBE-BC157BDC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8E1425-98BC-2D46-CAC0-52D0D73D0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0169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5DE130-53CF-3D65-A9E7-4B30E053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56B027-FA46-E454-D1F2-40B935C1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25A4C4-A80A-ABC7-BCFE-22B8BD462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0886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345BE-85BC-6861-AB44-A6B573035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997B8E-233C-4BA2-2702-D6706F80E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A1DE3FF-7E26-F75B-EB38-93CAC74C6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490964-43FC-3AF2-E04A-A5A92166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F2F60F-A65B-386E-A72C-622A337AD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FC1F53-EF53-98B7-40A4-DB232EAFD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6722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C68E05-66AB-67B4-A3C6-48B701B46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C59368B-37C5-85EF-E3C2-08AF5E41B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849FB2-13D6-EC7C-FF39-9C7E79559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09C380-2DB6-BAD4-3E78-A2A3D7F5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55BEB5-2A27-87C5-3C90-D0EE9C9BE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4ECB51-58CA-B5A9-48A4-16CE439B1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54395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4D0B8-2734-BF53-B691-3D5CC623D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18CC42-52B1-FF39-CB36-8FC1B62C2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1D28B4-AE08-FFDE-8544-E430E59E4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8ED12C-D455-9384-5CBD-BBA97B78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0BA3C4-BEA1-4BD4-4849-BD76E6EF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3677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39FC422-4F16-8D93-E8AC-A5325344D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F4F6D8-B84E-9428-F963-A373BB505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9E1292-51E2-3BC1-E290-6AD2BA53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E75303-5BFC-593E-F24B-D9D6F685C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07176E-77F2-17E6-617C-74343C6F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0887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66386" y="3834718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Mastertitelformat bearbeiten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966386" y="5451475"/>
            <a:ext cx="10515600" cy="69295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CH"/>
              <a:t>Mastertextformat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35952234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500" y="1627189"/>
            <a:ext cx="10547352" cy="779462"/>
          </a:xfrm>
          <a:prstGeom prst="rect">
            <a:avLst/>
          </a:prstGeom>
        </p:spPr>
        <p:txBody>
          <a:bodyPr lIns="0" rIns="0" bIns="0"/>
          <a:lstStyle>
            <a:lvl1pPr algn="l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5500" y="2583723"/>
            <a:ext cx="10547352" cy="3542451"/>
          </a:xfrm>
          <a:prstGeom prst="rect">
            <a:avLst/>
          </a:prstGeom>
        </p:spPr>
        <p:txBody>
          <a:bodyPr lIns="0" rIns="0"/>
          <a:lstStyle>
            <a:lvl1pPr marL="446088" indent="-446088">
              <a:buFont typeface="Wingdings" panose="05000000000000000000" pitchFamily="2" charset="2"/>
              <a:buChar char="Ø"/>
              <a:defRPr sz="3400" b="1"/>
            </a:lvl1pPr>
            <a:lvl2pPr marL="896938" indent="-439738" algn="l">
              <a:spcBef>
                <a:spcPts val="0"/>
              </a:spcBef>
              <a:buFont typeface="Wingdings" panose="05000000000000000000" pitchFamily="2" charset="2"/>
              <a:buChar char="§"/>
              <a:defRPr sz="3400" b="1"/>
            </a:lvl2pPr>
            <a:lvl3pPr>
              <a:spcBef>
                <a:spcPts val="0"/>
              </a:spcBef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800099" y="6356361"/>
            <a:ext cx="2654300" cy="365125"/>
          </a:xfrm>
        </p:spPr>
        <p:txBody>
          <a:bodyPr/>
          <a:lstStyle/>
          <a:p>
            <a:r>
              <a:rPr lang="de-DE" dirty="0"/>
              <a:t>11.06.2025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1" y="6356361"/>
            <a:ext cx="2635251" cy="365125"/>
          </a:xfrm>
        </p:spPr>
        <p:txBody>
          <a:bodyPr/>
          <a:lstStyle/>
          <a:p>
            <a:fld id="{C834C7BB-D197-C04A-9D52-DB308D182D0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 flipV="1">
            <a:off x="800106" y="2406660"/>
            <a:ext cx="10572753" cy="4603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 sz="1800" noProof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64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Kopf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702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1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131370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2726106"/>
            <a:ext cx="10515600" cy="345085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B16FAF7A-435F-484E-BA20-D87C0F6DB7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8610600" y="6486257"/>
            <a:ext cx="2743200" cy="2352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A8D3F6F-9E34-41BA-A27F-58C2500E0885}" type="slidenum">
              <a:rPr lang="de-CH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CH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6DA64A-867D-4962-B40A-AA7DBD46FA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38800" y="6487200"/>
            <a:ext cx="2676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April 2025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9A86BD-6D4F-4E62-800F-AF2A7C00DF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483018" y="6487200"/>
            <a:ext cx="52476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Amt für Volksschule 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467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131370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2726106"/>
            <a:ext cx="5181600" cy="345085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2726107"/>
            <a:ext cx="5181600" cy="345085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35370958-503B-4A59-8A46-171FC3F198A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610600" y="6486257"/>
            <a:ext cx="2743200" cy="2352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A8D3F6F-9E34-41BA-A27F-58C2500E0885}" type="slidenum">
              <a:rPr lang="de-CH" smtClean="0">
                <a:solidFill>
                  <a:schemeClr val="tx1"/>
                </a:solidFill>
              </a:rPr>
              <a:pPr/>
              <a:t>‹Nr.›</a:t>
            </a:fld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B081DE-E94E-49D6-9640-4A6BD52BD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38800" y="6487200"/>
            <a:ext cx="2676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April 2025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53C531F7-7205-2F5A-028E-4CDB8A39626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3483010" y="6487200"/>
            <a:ext cx="52476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Amt für Volksschule 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1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13393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Mastertitelformat bearbeiten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7620B0-9EC8-4321-ADCC-4B65FCBB023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8610600" y="6486257"/>
            <a:ext cx="2743200" cy="2352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A8D3F6F-9E34-41BA-A27F-58C2500E0885}" type="slidenum">
              <a:rPr lang="de-CH" smtClean="0">
                <a:solidFill>
                  <a:schemeClr val="tx1"/>
                </a:solidFill>
              </a:rPr>
              <a:pPr/>
              <a:t>‹Nr.›</a:t>
            </a:fld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E1877E-BD4C-46DF-A730-253415B88B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838800" y="6487200"/>
            <a:ext cx="2676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April 2025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F5348598-565D-0853-849E-8F6B1A0E7B4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483016" y="6487200"/>
            <a:ext cx="52476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Amt für Volksschule 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8457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9D80554C-0210-4E58-9253-9F82A685ABB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610600" y="6486257"/>
            <a:ext cx="2743200" cy="2352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A8D3F6F-9E34-41BA-A27F-58C2500E0885}" type="slidenum">
              <a:rPr lang="de-CH" smtClean="0">
                <a:solidFill>
                  <a:schemeClr val="tx1"/>
                </a:solidFill>
              </a:rPr>
              <a:pPr/>
              <a:t>‹Nr.›</a:t>
            </a:fld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4932E7-21C7-4FE7-A8A7-9DA67290140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838800" y="6487200"/>
            <a:ext cx="2676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April 2025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87C473E0-DC2A-5811-F1EF-385C0C2A160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483018" y="6487200"/>
            <a:ext cx="52476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Amt für Volksschule </a:t>
            </a:r>
            <a:endParaRPr lang="de-CH" sz="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2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6"/>
          <p:cNvSpPr/>
          <p:nvPr userDrawn="1"/>
        </p:nvSpPr>
        <p:spPr>
          <a:xfrm>
            <a:off x="0" y="1627189"/>
            <a:ext cx="12192000" cy="779462"/>
          </a:xfrm>
          <a:prstGeom prst="rect">
            <a:avLst/>
          </a:prstGeom>
          <a:solidFill>
            <a:srgbClr val="94C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500" y="1627189"/>
            <a:ext cx="10547352" cy="779462"/>
          </a:xfrm>
          <a:prstGeom prst="rect">
            <a:avLst/>
          </a:prstGeom>
        </p:spPr>
        <p:txBody>
          <a:bodyPr lIns="0" rIns="0" bIns="0"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5500" y="2406661"/>
            <a:ext cx="10547352" cy="3719513"/>
          </a:xfrm>
          <a:prstGeom prst="rect">
            <a:avLst/>
          </a:prstGeom>
        </p:spPr>
        <p:txBody>
          <a:bodyPr lIns="0" rIns="0"/>
          <a:lstStyle>
            <a:lvl1pPr marL="446088" indent="-446088" defTabSz="446088">
              <a:buFont typeface="Wingdings" panose="05000000000000000000" pitchFamily="2" charset="2"/>
              <a:buChar char="Ø"/>
              <a:defRPr sz="3400" b="1"/>
            </a:lvl1pPr>
            <a:lvl2pPr marL="896938" indent="-439738" algn="l">
              <a:spcBef>
                <a:spcPts val="0"/>
              </a:spcBef>
              <a:buFont typeface="Wingdings" panose="05000000000000000000" pitchFamily="2" charset="2"/>
              <a:buChar char="§"/>
              <a:defRPr sz="3400" b="1"/>
            </a:lvl2pPr>
            <a:lvl3pPr>
              <a:spcBef>
                <a:spcPts val="0"/>
              </a:spcBef>
              <a:defRPr/>
            </a:lvl3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800099" y="6356361"/>
            <a:ext cx="2654300" cy="365125"/>
          </a:xfrm>
        </p:spPr>
        <p:txBody>
          <a:bodyPr/>
          <a:lstStyle/>
          <a:p>
            <a:r>
              <a:rPr lang="de-DE" dirty="0"/>
              <a:t>11.06.2025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1" y="6356361"/>
            <a:ext cx="2635251" cy="365125"/>
          </a:xfrm>
        </p:spPr>
        <p:txBody>
          <a:bodyPr/>
          <a:lstStyle/>
          <a:p>
            <a:fld id="{C834C7BB-D197-C04A-9D52-DB308D182D0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06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499" y="1627188"/>
            <a:ext cx="10756900" cy="779462"/>
          </a:xfrm>
          <a:prstGeom prst="rect">
            <a:avLst/>
          </a:prstGeom>
        </p:spPr>
        <p:txBody>
          <a:bodyPr lIns="0" tIns="46800" rIns="0" bIns="0"/>
          <a:lstStyle>
            <a:lvl1pPr algn="l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25499" y="2406661"/>
            <a:ext cx="5168900" cy="3719513"/>
          </a:xfrm>
          <a:prstGeom prst="rect">
            <a:avLst/>
          </a:prstGeom>
        </p:spPr>
        <p:txBody>
          <a:bodyPr lIns="0" rIns="0" bIns="46800"/>
          <a:lstStyle>
            <a:lvl1pPr>
              <a:spcBef>
                <a:spcPts val="0"/>
              </a:spcBef>
              <a:defRPr sz="3400" b="1"/>
            </a:lvl1pPr>
            <a:lvl2pPr marL="896400" indent="-439200">
              <a:spcBef>
                <a:spcPts val="0"/>
              </a:spcBef>
              <a:defRPr sz="3400"/>
            </a:lvl2pPr>
            <a:lvl3pPr>
              <a:defRPr sz="3400"/>
            </a:lvl3pPr>
            <a:lvl4pPr>
              <a:defRPr sz="3400"/>
            </a:lvl4pPr>
            <a:lvl5pPr>
              <a:defRPr sz="3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2406661"/>
            <a:ext cx="5384800" cy="3719513"/>
          </a:xfrm>
          <a:prstGeom prst="rect">
            <a:avLst/>
          </a:prstGeom>
        </p:spPr>
        <p:txBody>
          <a:bodyPr lIns="0" tIns="46800" rIns="0" bIns="46800"/>
          <a:lstStyle>
            <a:lvl1pPr>
              <a:spcBef>
                <a:spcPts val="0"/>
              </a:spcBef>
              <a:defRPr sz="3400" b="1"/>
            </a:lvl1pPr>
            <a:lvl2pPr marL="896400" indent="-439200">
              <a:spcBef>
                <a:spcPts val="0"/>
              </a:spcBef>
              <a:defRPr sz="3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800099" y="6356361"/>
            <a:ext cx="2654300" cy="365125"/>
          </a:xfrm>
        </p:spPr>
        <p:txBody>
          <a:bodyPr/>
          <a:lstStyle/>
          <a:p>
            <a:r>
              <a:rPr lang="de-DE" dirty="0"/>
              <a:t>11.06.2025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1" y="6356361"/>
            <a:ext cx="2635251" cy="365125"/>
          </a:xfrm>
        </p:spPr>
        <p:txBody>
          <a:bodyPr/>
          <a:lstStyle/>
          <a:p>
            <a:fld id="{C834C7BB-D197-C04A-9D52-DB308D182D0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633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800099" y="6356361"/>
            <a:ext cx="2654300" cy="365125"/>
          </a:xfrm>
        </p:spPr>
        <p:txBody>
          <a:bodyPr/>
          <a:lstStyle/>
          <a:p>
            <a:r>
              <a:rPr lang="de-DE" dirty="0"/>
              <a:t>11.06.2025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1" y="6356361"/>
            <a:ext cx="2635251" cy="365125"/>
          </a:xfrm>
        </p:spPr>
        <p:txBody>
          <a:bodyPr/>
          <a:lstStyle/>
          <a:p>
            <a:fld id="{C834C7BB-D197-C04A-9D52-DB308D182D0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46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1D582-D368-4605-805A-48320C49FE1C}" type="slidenum">
              <a:rPr lang="de-CH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0935641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11480800" cy="5334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304800" y="1905000"/>
            <a:ext cx="114808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de-CH" noProof="0"/>
          </a:p>
        </p:txBody>
      </p:sp>
      <p:sp>
        <p:nvSpPr>
          <p:cNvPr id="4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27.11.2024</a:t>
            </a:r>
          </a:p>
        </p:txBody>
      </p:sp>
    </p:spTree>
    <p:extLst>
      <p:ext uri="{BB962C8B-B14F-4D97-AF65-F5344CB8AC3E}">
        <p14:creationId xmlns:p14="http://schemas.microsoft.com/office/powerpoint/2010/main" val="2762173001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3C9FF6-A838-1007-F781-F0B31B6BD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0E711FB-B352-0521-0B1D-CBFDC2418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F7990B-E3CA-A2DF-5B09-F4D546C5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7EAC58-D7FC-EF61-4325-D6BAC04E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C0178E-6497-AE17-D308-108CD3BC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7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E7CA3-6E6F-FC66-1D74-51EAC3C32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CE3080-E163-38A9-F67A-BD143B84F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9D2EAC-E52D-041A-8E13-A099CD6E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D8D47E-D0BD-4AA5-9BB0-35CF46E0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DFE353-43DE-49AE-6AB6-903823F8F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06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tags" Target="../tags/tag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22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11.06.2025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4C7BB-D197-C04A-9D52-DB308D182D0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6"/>
          <p:cNvSpPr/>
          <p:nvPr/>
        </p:nvSpPr>
        <p:spPr>
          <a:xfrm>
            <a:off x="0" y="11"/>
            <a:ext cx="12192000" cy="212271"/>
          </a:xfrm>
          <a:prstGeom prst="rect">
            <a:avLst/>
          </a:prstGeom>
          <a:solidFill>
            <a:srgbClr val="94C4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2" name="Bild 6" descr="BG_Master_klein.jpg"/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39" t="4457" r="70711" b="81541"/>
          <a:stretch/>
        </p:blipFill>
        <p:spPr>
          <a:xfrm>
            <a:off x="511744" y="318881"/>
            <a:ext cx="2844800" cy="1178561"/>
          </a:xfrm>
          <a:prstGeom prst="rect">
            <a:avLst/>
          </a:prstGeom>
          <a:ln>
            <a:noFill/>
          </a:ln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00730D80-9949-311F-DD00-4B5185C3F640}"/>
              </a:ext>
            </a:extLst>
          </p:cNvPr>
          <p:cNvSpPr/>
          <p:nvPr userDrawn="1"/>
        </p:nvSpPr>
        <p:spPr>
          <a:xfrm>
            <a:off x="8738400" y="320242"/>
            <a:ext cx="2844000" cy="117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CH" sz="1400" dirty="0">
                <a:solidFill>
                  <a:schemeClr val="tx1"/>
                </a:solidFill>
              </a:rPr>
              <a:t>Berufsorganisation der Lehrerinnen</a:t>
            </a:r>
          </a:p>
          <a:p>
            <a:pPr algn="l"/>
            <a:r>
              <a:rPr lang="de-CH" sz="1400" dirty="0">
                <a:solidFill>
                  <a:schemeClr val="tx1"/>
                </a:solidFill>
              </a:rPr>
              <a:t>und Lehrer des Kantons Thurgau</a:t>
            </a:r>
          </a:p>
        </p:txBody>
      </p:sp>
    </p:spTree>
    <p:extLst>
      <p:ext uri="{BB962C8B-B14F-4D97-AF65-F5344CB8AC3E}">
        <p14:creationId xmlns:p14="http://schemas.microsoft.com/office/powerpoint/2010/main" val="204431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5" r:id="rId5"/>
    <p:sldLayoutId id="2147483682" r:id="rId6"/>
    <p:sldLayoutId id="2147483697" r:id="rId7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2EA7A4-1419-207D-8F27-E24BAFD0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3D43DB-C4E9-EA38-1FA4-B5DD42B1C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94EB59-CE4D-3662-8B4D-03823BBB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11.06.2025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334628-9831-D2D8-7F23-1F686D97B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D99A31-F97B-3E14-C65C-2B8BF93EA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A196-D504-4C8B-ADB8-6733FF65893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660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21207" y="582613"/>
            <a:ext cx="2517776" cy="915555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3148012"/>
            <a:ext cx="12192000" cy="561975"/>
          </a:xfrm>
          <a:prstGeom prst="rect">
            <a:avLst/>
          </a:prstGeom>
        </p:spPr>
      </p:pic>
      <p:sp>
        <p:nvSpPr>
          <p:cNvPr id="5" name="Rectangle 1035">
            <a:extLst>
              <a:ext uri="{FF2B5EF4-FFF2-40B4-BE49-F238E27FC236}">
                <a16:creationId xmlns:a16="http://schemas.microsoft.com/office/drawing/2014/main" id="{9913B0DA-C861-4367-B0AB-1AC970A1995C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53016" y="583200"/>
            <a:ext cx="4798484" cy="100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5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5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Amt für Volksschule</a:t>
            </a:r>
          </a:p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Schulqualität</a:t>
            </a:r>
          </a:p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Sonderpädagogik</a:t>
            </a:r>
            <a:endParaRPr kumimoji="0" lang="de-CH" alt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</p:spTree>
    <p:custDataLst>
      <p:custData r:id="rId3"/>
    </p:custDataLst>
    <p:extLst>
      <p:ext uri="{BB962C8B-B14F-4D97-AF65-F5344CB8AC3E}">
        <p14:creationId xmlns:p14="http://schemas.microsoft.com/office/powerpoint/2010/main" val="54182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24182" y="395286"/>
            <a:ext cx="1571625" cy="571500"/>
          </a:xfrm>
          <a:prstGeom prst="rect">
            <a:avLst/>
          </a:prstGeom>
        </p:spPr>
      </p:pic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615950" y="1260000"/>
            <a:ext cx="109601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500" b="1" i="0" u="none" strike="noStrike" kern="0" cap="none" spc="0" normalizeH="0" baseline="0" noProof="0" dirty="0">
              <a:ln>
                <a:noFill/>
              </a:ln>
              <a:solidFill>
                <a:srgbClr val="00A4E8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0EAE0EB5-9E27-4F65-9950-48D3B03E61D6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94800" y="532800"/>
            <a:ext cx="4798484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5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5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5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29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Amt für Volksschule</a:t>
            </a:r>
          </a:p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Schulqualität</a:t>
            </a:r>
          </a:p>
          <a:p>
            <a:pPr marL="0" marR="0" lvl="0" indent="0" defTabSz="91440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Sonderpädagogik</a:t>
            </a:r>
            <a:endParaRPr kumimoji="0" lang="de-CH" altLang="de-DE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9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>
            <a:extLst>
              <a:ext uri="{FF2B5EF4-FFF2-40B4-BE49-F238E27FC236}">
                <a16:creationId xmlns:a16="http://schemas.microsoft.com/office/drawing/2014/main" id="{F7B30E4C-24CA-542C-DF57-40C637B96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350" y="2886075"/>
            <a:ext cx="10572759" cy="1156067"/>
          </a:xfrm>
        </p:spPr>
        <p:txBody>
          <a:bodyPr/>
          <a:lstStyle/>
          <a:p>
            <a:pPr algn="ctr"/>
            <a:r>
              <a:rPr lang="de-CH" sz="8000" b="1" dirty="0">
                <a:latin typeface="Arial" panose="020B0604020202020204" pitchFamily="34" charset="0"/>
                <a:cs typeface="Arial" panose="020B0604020202020204" pitchFamily="34" charset="0"/>
              </a:rPr>
              <a:t>Herzlich </a:t>
            </a:r>
            <a:br>
              <a:rPr lang="de-CH" sz="8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8000" b="1" dirty="0">
                <a:latin typeface="Arial" panose="020B0604020202020204" pitchFamily="34" charset="0"/>
                <a:cs typeface="Arial" panose="020B0604020202020204" pitchFamily="34" charset="0"/>
              </a:rPr>
              <a:t>willkommen!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5350" y="6356361"/>
            <a:ext cx="1990725" cy="365125"/>
          </a:xfrm>
        </p:spPr>
        <p:txBody>
          <a:bodyPr/>
          <a:lstStyle/>
          <a:p>
            <a:pPr>
              <a:defRPr/>
            </a:pPr>
            <a:r>
              <a:rPr lang="de-DE" dirty="0">
                <a:solidFill>
                  <a:prstClr val="black">
                    <a:tint val="75000"/>
                  </a:prstClr>
                </a:solidFill>
                <a:latin typeface="Calibri"/>
              </a:rPr>
              <a:t>6. Mai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1" y="6356360"/>
            <a:ext cx="1976438" cy="365125"/>
          </a:xfrm>
        </p:spPr>
        <p:txBody>
          <a:bodyPr/>
          <a:lstStyle/>
          <a:p>
            <a:fld id="{C834C7BB-D197-C04A-9D52-DB308D182D0B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6649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3DD6B-DD9B-8A16-63A5-3E06B3BB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Informationen Bildung Thurgau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4AF0E-EB2B-3D00-DEF6-8FA067E72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695575"/>
            <a:ext cx="10547352" cy="3743325"/>
          </a:xfrm>
        </p:spPr>
        <p:txBody>
          <a:bodyPr/>
          <a:lstStyle/>
          <a:p>
            <a:pPr marL="742950" indent="-742950">
              <a:spcBef>
                <a:spcPts val="0"/>
              </a:spcBef>
              <a:buAutoNum type="arabicPeriod"/>
            </a:pPr>
            <a:r>
              <a:rPr lang="de-CH" sz="4000" noProof="0" dirty="0">
                <a:solidFill>
                  <a:srgbClr val="069E0D"/>
                </a:solidFill>
              </a:rPr>
              <a:t>Politische Vorstösse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CH" sz="4000" noProof="0" dirty="0">
                <a:solidFill>
                  <a:srgbClr val="069E0D"/>
                </a:solidFill>
              </a:rPr>
              <a:t>2.   Umfrage Positionspapier </a:t>
            </a:r>
            <a:br>
              <a:rPr lang="de-CH" sz="4000" noProof="0" dirty="0">
                <a:solidFill>
                  <a:srgbClr val="069E0D"/>
                </a:solidFill>
              </a:rPr>
            </a:br>
            <a:r>
              <a:rPr lang="de-CH" sz="4000" noProof="0" dirty="0">
                <a:solidFill>
                  <a:srgbClr val="069E0D"/>
                </a:solidFill>
              </a:rPr>
              <a:t>      Heterogenität &amp; Integration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CH" sz="4000" noProof="0" dirty="0">
                <a:solidFill>
                  <a:srgbClr val="069E0D"/>
                </a:solidFill>
              </a:rPr>
              <a:t>3.   Arbeitszeiterfassung Klassenlehrpersonen</a:t>
            </a:r>
          </a:p>
          <a:p>
            <a:pPr marL="742950" indent="-742950">
              <a:spcBef>
                <a:spcPts val="0"/>
              </a:spcBef>
              <a:buFont typeface="Wingdings" panose="05000000000000000000" pitchFamily="2" charset="2"/>
              <a:buAutoNum type="arabicPeriod" startAt="4"/>
            </a:pPr>
            <a:r>
              <a:rPr lang="de-CH" sz="4000" dirty="0">
                <a:solidFill>
                  <a:srgbClr val="069E0D"/>
                </a:solidFill>
              </a:rPr>
              <a:t>Projekt </a:t>
            </a:r>
            <a:r>
              <a:rPr lang="de-CH" sz="4000" dirty="0" err="1">
                <a:solidFill>
                  <a:srgbClr val="069E0D"/>
                </a:solidFill>
              </a:rPr>
              <a:t>MinA</a:t>
            </a:r>
            <a:endParaRPr lang="de-CH" sz="4000" dirty="0">
              <a:solidFill>
                <a:srgbClr val="069E0D"/>
              </a:solidFill>
            </a:endParaRPr>
          </a:p>
          <a:p>
            <a:pPr marL="742950" indent="-742950">
              <a:spcBef>
                <a:spcPts val="0"/>
              </a:spcBef>
              <a:buAutoNum type="arabicPeriod" startAt="4"/>
            </a:pPr>
            <a:r>
              <a:rPr lang="de-CH" sz="4000" dirty="0">
                <a:solidFill>
                  <a:srgbClr val="069E0D"/>
                </a:solidFill>
              </a:rPr>
              <a:t>Berufsauftrag SHP</a:t>
            </a:r>
            <a:endParaRPr lang="de-CH" sz="4000" noProof="0" dirty="0">
              <a:solidFill>
                <a:srgbClr val="069E0D"/>
              </a:solidFill>
            </a:endParaRP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2BBE06-A627-8AB1-DF59-F0FC520F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6. Mai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C1B7EE-F62D-92A1-C2ED-B0704EC5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C7BB-D197-C04A-9D52-DB308D182D0B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884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57B3EB4C-95AC-1334-3A77-7510A941FD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341344"/>
              </p:ext>
            </p:extLst>
          </p:nvPr>
        </p:nvGraphicFramePr>
        <p:xfrm>
          <a:off x="0" y="1117600"/>
          <a:ext cx="12192000" cy="5326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4" name="Datumsplatzhalter 3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 eaLnBrk="0" hangingPunct="0"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 eaLnBrk="0" hangingPunct="0"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 eaLnBrk="0" hangingPunct="0">
              <a:buChar char="–"/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eaLnBrk="0" hangingPunct="0"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6. Mai 2026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E16AA86-1879-F7CC-668D-9EE920651CB9}"/>
              </a:ext>
            </a:extLst>
          </p:cNvPr>
          <p:cNvSpPr txBox="1"/>
          <p:nvPr/>
        </p:nvSpPr>
        <p:spPr>
          <a:xfrm>
            <a:off x="4641274" y="284209"/>
            <a:ext cx="2954335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de-CH" dirty="0"/>
              <a:t>TKHL – Ebene Schulgemeinde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E08119B-547C-E38A-6790-8FC2B12FA6FA}"/>
              </a:ext>
            </a:extLst>
          </p:cNvPr>
          <p:cNvSpPr txBox="1"/>
          <p:nvPr/>
        </p:nvSpPr>
        <p:spPr>
          <a:xfrm>
            <a:off x="10777788" y="16489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n=73</a:t>
            </a:r>
          </a:p>
        </p:txBody>
      </p:sp>
    </p:spTree>
    <p:extLst>
      <p:ext uri="{BB962C8B-B14F-4D97-AF65-F5344CB8AC3E}">
        <p14:creationId xmlns:p14="http://schemas.microsoft.com/office/powerpoint/2010/main" val="274606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83694-BC42-B70A-13F4-24CDA8782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DA7CCB5C-0468-FB67-D6F5-A94B818369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919519"/>
              </p:ext>
            </p:extLst>
          </p:nvPr>
        </p:nvGraphicFramePr>
        <p:xfrm>
          <a:off x="-14288" y="1248229"/>
          <a:ext cx="12206288" cy="5108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4" name="Datumsplatzhalter 32">
            <a:extLst>
              <a:ext uri="{FF2B5EF4-FFF2-40B4-BE49-F238E27FC236}">
                <a16:creationId xmlns:a16="http://schemas.microsoft.com/office/drawing/2014/main" id="{09987709-CE25-FE68-9326-7FE19D85D7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 eaLnBrk="0" hangingPunct="0"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 eaLnBrk="0" hangingPunct="0"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 eaLnBrk="0" hangingPunct="0">
              <a:buChar char="–"/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eaLnBrk="0" hangingPunct="0"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6. Mai 2026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7D61EF4-13BF-675A-1F74-E0FE10FFE535}"/>
              </a:ext>
            </a:extLst>
          </p:cNvPr>
          <p:cNvSpPr txBox="1"/>
          <p:nvPr/>
        </p:nvSpPr>
        <p:spPr>
          <a:xfrm>
            <a:off x="4641274" y="284209"/>
            <a:ext cx="2185022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de-CH" dirty="0"/>
              <a:t>TKHL – Ebene Kanton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053AD32-0E12-D7A9-8ACC-58BF58C3D9CE}"/>
              </a:ext>
            </a:extLst>
          </p:cNvPr>
          <p:cNvSpPr txBox="1"/>
          <p:nvPr/>
        </p:nvSpPr>
        <p:spPr>
          <a:xfrm>
            <a:off x="10845466" y="171931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n=60</a:t>
            </a:r>
          </a:p>
        </p:txBody>
      </p:sp>
    </p:spTree>
    <p:extLst>
      <p:ext uri="{BB962C8B-B14F-4D97-AF65-F5344CB8AC3E}">
        <p14:creationId xmlns:p14="http://schemas.microsoft.com/office/powerpoint/2010/main" val="156521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3DD6B-DD9B-8A16-63A5-3E06B3BB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CH" dirty="0"/>
              <a:t>Arbeitszeit Klassenlehrpersonen mit EduTime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2BBE06-A627-8AB1-DF59-F0FC520F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6. Mai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C1B7EE-F62D-92A1-C2ED-B0704EC5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C7BB-D197-C04A-9D52-DB308D182D0B}" type="slidenum">
              <a:rPr lang="de-DE" smtClean="0"/>
              <a:t>5</a:t>
            </a:fld>
            <a:endParaRPr lang="de-DE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51385EE-E717-5244-515B-1CD95BA55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819400"/>
            <a:ext cx="10547350" cy="3306763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000" dirty="0">
              <a:solidFill>
                <a:srgbClr val="008E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000" dirty="0">
              <a:solidFill>
                <a:srgbClr val="008E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de-CH" sz="3600" dirty="0">
              <a:solidFill>
                <a:srgbClr val="008E00"/>
              </a:solidFill>
            </a:endParaRPr>
          </a:p>
          <a:p>
            <a:pPr marL="0" lvl="0" indent="0">
              <a:buNone/>
            </a:pPr>
            <a:r>
              <a:rPr lang="en-US" sz="3600" dirty="0">
                <a:solidFill>
                  <a:srgbClr val="008E00"/>
                </a:solidFill>
              </a:rPr>
              <a:t> </a:t>
            </a:r>
            <a:endParaRPr lang="en-US" sz="3600" dirty="0">
              <a:solidFill>
                <a:srgbClr val="82C42A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br>
              <a:rPr lang="en-US" sz="3600" dirty="0">
                <a:solidFill>
                  <a:srgbClr val="82C42A"/>
                </a:solidFill>
              </a:rPr>
            </a:br>
            <a:endParaRPr lang="en-US" sz="3600" dirty="0">
              <a:solidFill>
                <a:srgbClr val="82C42A"/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DB9A988-784B-0A8D-BF58-0048A21D0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0578" y="2614350"/>
            <a:ext cx="3673999" cy="3673999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B7EE6E44-37B8-C024-8F6E-1A8F47E741DB}"/>
              </a:ext>
            </a:extLst>
          </p:cNvPr>
          <p:cNvSpPr txBox="1"/>
          <p:nvPr/>
        </p:nvSpPr>
        <p:spPr>
          <a:xfrm>
            <a:off x="928436" y="3195508"/>
            <a:ext cx="42371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b="1" dirty="0">
                <a:solidFill>
                  <a:srgbClr val="069E0D"/>
                </a:solidFill>
              </a:rPr>
              <a:t>Alle Informationen zur Arbeitszeiterfassung mit EduTime finden sich auf der Webseite von Bildung Thurgau.</a:t>
            </a:r>
          </a:p>
        </p:txBody>
      </p:sp>
    </p:spTree>
    <p:extLst>
      <p:ext uri="{BB962C8B-B14F-4D97-AF65-F5344CB8AC3E}">
        <p14:creationId xmlns:p14="http://schemas.microsoft.com/office/powerpoint/2010/main" val="214626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C83F5-0E09-8383-44E7-C9D6A09C2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umsplatzhalter 32">
            <a:extLst>
              <a:ext uri="{FF2B5EF4-FFF2-40B4-BE49-F238E27FC236}">
                <a16:creationId xmlns:a16="http://schemas.microsoft.com/office/drawing/2014/main" id="{EF2CC15D-8788-4D33-031D-281D30FD54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 eaLnBrk="0" hangingPunct="0"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 eaLnBrk="0" hangingPunct="0"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 eaLnBrk="0" hangingPunct="0">
              <a:buChar char="–"/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eaLnBrk="0" hangingPunct="0"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dirty="0">
                <a:solidFill>
                  <a:prstClr val="black">
                    <a:tint val="75000"/>
                  </a:prstClr>
                </a:solidFill>
                <a:latin typeface="Calibri"/>
              </a:rPr>
              <a:t>6. Mai 2026</a:t>
            </a:r>
            <a:endParaRPr kumimoji="0" lang="de-DE" alt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08097468-BCCD-05F9-4796-D98B0FAB9B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503772"/>
              </p:ext>
            </p:extLst>
          </p:nvPr>
        </p:nvGraphicFramePr>
        <p:xfrm>
          <a:off x="275771" y="1124858"/>
          <a:ext cx="11618686" cy="5231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126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228A4-DC38-14BE-21C1-E5E7E4819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13F839-F46D-8E70-E1B5-E10AB4FB6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CH" dirty="0"/>
              <a:t>Projekt </a:t>
            </a:r>
            <a:r>
              <a:rPr lang="de-CH" dirty="0" err="1"/>
              <a:t>MinA</a:t>
            </a:r>
            <a:r>
              <a:rPr lang="de-CH" dirty="0"/>
              <a:t> – Vorstand Sek I TG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FEF2E6-C7A6-850C-792F-279F43418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6. Mai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B741A40-6AF7-21E7-8BC8-A064EACB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C7BB-D197-C04A-9D52-DB308D182D0B}" type="slidenum">
              <a:rPr lang="de-DE" smtClean="0"/>
              <a:t>7</a:t>
            </a:fld>
            <a:endParaRPr lang="de-DE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C1867A0-0974-71DA-AF22-8FB722EC4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819400"/>
            <a:ext cx="10547350" cy="3306763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000" dirty="0">
              <a:solidFill>
                <a:srgbClr val="008E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000" dirty="0">
              <a:solidFill>
                <a:srgbClr val="008E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de-CH" sz="3600" dirty="0">
              <a:solidFill>
                <a:srgbClr val="008E00"/>
              </a:solidFill>
            </a:endParaRPr>
          </a:p>
          <a:p>
            <a:pPr marL="0" lvl="0" indent="0">
              <a:buNone/>
            </a:pPr>
            <a:r>
              <a:rPr lang="en-US" sz="3600" dirty="0">
                <a:solidFill>
                  <a:srgbClr val="008E00"/>
                </a:solidFill>
              </a:rPr>
              <a:t> </a:t>
            </a:r>
            <a:endParaRPr lang="en-US" sz="3600" dirty="0">
              <a:solidFill>
                <a:srgbClr val="82C42A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br>
              <a:rPr lang="en-US" sz="3600" dirty="0">
                <a:solidFill>
                  <a:srgbClr val="82C42A"/>
                </a:solidFill>
              </a:rPr>
            </a:br>
            <a:endParaRPr lang="en-US" sz="3600" dirty="0">
              <a:solidFill>
                <a:srgbClr val="82C42A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751B4CC-24DD-E44D-AF81-D7E74BDDC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84600"/>
            <a:ext cx="10669588" cy="3576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197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>
            <a:extLst>
              <a:ext uri="{FF2B5EF4-FFF2-40B4-BE49-F238E27FC236}">
                <a16:creationId xmlns:a16="http://schemas.microsoft.com/office/drawing/2014/main" id="{F7B30E4C-24CA-542C-DF57-40C637B96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546" y="3342005"/>
            <a:ext cx="6959600" cy="2184400"/>
          </a:xfrm>
        </p:spPr>
        <p:txBody>
          <a:bodyPr/>
          <a:lstStyle/>
          <a:p>
            <a:pPr algn="ctr"/>
            <a:r>
              <a:rPr lang="de-CH" sz="4800" b="1" dirty="0">
                <a:latin typeface="Arial" panose="020B0604020202020204" pitchFamily="34" charset="0"/>
                <a:cs typeface="Arial" panose="020B0604020202020204" pitchFamily="34" charset="0"/>
              </a:rPr>
              <a:t>Herzlichen Dank für deine Mitgliedschaft!</a:t>
            </a:r>
            <a:br>
              <a:rPr lang="de-CH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CH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0952" y="6356360"/>
            <a:ext cx="1990725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6. Mai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7201" y="6356361"/>
            <a:ext cx="1976438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4C7BB-D197-C04A-9D52-DB308D182D0B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DBAA6D3-F5C0-95B4-8765-386A50022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824" y="2204720"/>
            <a:ext cx="4439176" cy="4253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609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Organisation', 'Logozeile1') &amp; IF(MasterProperty('Organisation', 'Logozeile2')='','', '&#10;' &amp; MasterProperty('Organisation', 'Logozeile2')) &amp; IF(MasterProperty('Organisation', 'Logozeile3')='','', '&#10;' &amp; MasterProperty('Organisation', 'Logozeile3')) &amp; IF(MasterProperty('Organisation', 'Logozeile4')='', '', '&#10;' &amp; MasterProperty('Organisation', 'Logozeile4'))]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itelformat bearbeite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extformat bearbeiten&#10;Zweite Ebene&#10;Dritte Ebene&#10;Vierte Ebene&#10;Fünfte Eben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extformat bearbeiten&#10;Zweite Ebene&#10;Dritte Ebene&#10;Vierte Ebene&#10;Fünfte Ebe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CustomField','DocumentDate')]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© [[MasterProperty('Organisation','Logozeile1') &amp; ' ' &amp; MasterProperty('Organisation','Logozeile2') ]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itelformat bearbeite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CustomField','DocumentDate')]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© [[MasterProperty('Organisation','Logozeile1') &amp; ' ' &amp; MasterProperty('Organisation','Logozeile2') ]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itelformat bearbeite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CustomField','DocumentDate')]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© [[MasterProperty('Organisation','Logozeile1') &amp; ' ' &amp; MasterProperty('Organisation','Logozeile2') ]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extformat bearbeite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Organisation', 'Logozeile1') &amp; IF(MasterProperty('Organisation', 'Logozeile2')='','', '&#10;' &amp; MasterProperty('Organisation', 'Logozeile2')) &amp; IF(MasterProperty('Organisation', 'Logozeile3')='','', '&#10;' &amp; MasterProperty('Organisation', 'Logozeile3')) &amp; IF(MasterProperty('Organisation', 'Logozeile4')='', '', '&#10;' &amp; MasterProperty('Organisation', 'Logozeile4'))]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itelformat bearbeite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Mastertextformat bearbeiten&#10;Zweite Ebene&#10;Dritte Ebene&#10;Vierte Ebene&#10;Fünfte Ebe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Nr.›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CustomField','DocumentDate')]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© [[MasterProperty('Organisation','Logozeile1') &amp; ' ' &amp; MasterProperty('Organisation','Logozeile2') ]]"/>
</p:tagLst>
</file>

<file path=ppt/theme/theme1.xml><?xml version="1.0" encoding="utf-8"?>
<a:theme xmlns:a="http://schemas.openxmlformats.org/drawingml/2006/main" name="BildungTG_Praesentation_letzte Fassu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ldungTG_Praesentation.potm" id="{816FB5D0-4EBE-4A2D-BF30-EEEDFA3A79F6}" vid="{63A4E5A8-61A0-4678-A765-6E3D2E848255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VT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VTG" id="{0D08AE18-3715-4BE9-A790-DA26412B7C38}" vid="{5DA77385-D92C-4031-A923-408090F187B6}"/>
    </a:ext>
  </a:extLst>
</a:theme>
</file>

<file path=ppt/theme/theme4.xml><?xml version="1.0" encoding="utf-8"?>
<a:theme xmlns:a="http://schemas.openxmlformats.org/drawingml/2006/main" name="KVTG Folien Vorl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DesignTheme>KVTG.thmx</DesignTheme>
</file>

<file path=customXml/itemProps1.xml><?xml version="1.0" encoding="utf-8"?>
<ds:datastoreItem xmlns:ds="http://schemas.openxmlformats.org/officeDocument/2006/customXml" ds:itemID="{CAADB5F0-4F92-463E-B6CB-B09B977C299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BildungTG_Praesentation_letzte Fassung</Template>
  <TotalTime>0</TotalTime>
  <Words>163</Words>
  <Application>Microsoft Office PowerPoint</Application>
  <PresentationFormat>Breitbild</PresentationFormat>
  <Paragraphs>47</Paragraphs>
  <Slides>8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Verdana</vt:lpstr>
      <vt:lpstr>Wingdings</vt:lpstr>
      <vt:lpstr>BildungTG_Praesentation_letzte Fassung</vt:lpstr>
      <vt:lpstr>Benutzerdefiniertes Design</vt:lpstr>
      <vt:lpstr>KVTG</vt:lpstr>
      <vt:lpstr>KVTG Folien Vorlage</vt:lpstr>
      <vt:lpstr>Herzlich  willkommen!</vt:lpstr>
      <vt:lpstr>Informationen Bildung Thurgau</vt:lpstr>
      <vt:lpstr>PowerPoint-Präsentation</vt:lpstr>
      <vt:lpstr>PowerPoint-Präsentation</vt:lpstr>
      <vt:lpstr>Arbeitszeit Klassenlehrpersonen mit EduTime</vt:lpstr>
      <vt:lpstr>PowerPoint-Präsentation</vt:lpstr>
      <vt:lpstr>Projekt MinA – Vorstand Sek I TG</vt:lpstr>
      <vt:lpstr>Herzlichen Dank für deine Mitgliedschaft!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</dc:creator>
  <cp:lastModifiedBy>Anne Varenne</cp:lastModifiedBy>
  <cp:revision>900</cp:revision>
  <cp:lastPrinted>2022-05-04T09:59:06Z</cp:lastPrinted>
  <dcterms:created xsi:type="dcterms:W3CDTF">2014-09-02T20:11:10Z</dcterms:created>
  <dcterms:modified xsi:type="dcterms:W3CDTF">2026-04-30T15:16:45Z</dcterms:modified>
</cp:coreProperties>
</file>